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76"/>
  </p:normalViewPr>
  <p:slideViewPr>
    <p:cSldViewPr snapToGrid="0">
      <p:cViewPr varScale="1">
        <p:scale>
          <a:sx n="106" d="100"/>
          <a:sy n="106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01387-21A5-4C95-AE31-64FA52458A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C92BBBF-E8CE-44B1-9855-5909E13D1612}">
      <dgm:prSet/>
      <dgm:spPr/>
      <dgm:t>
        <a:bodyPr/>
        <a:lstStyle/>
        <a:p>
          <a:r>
            <a:rPr lang="en-US" b="0" i="0" baseline="0"/>
            <a:t>Goal: Implement a systematic momentum-based trading strategy</a:t>
          </a:r>
          <a:endParaRPr lang="en-US"/>
        </a:p>
      </dgm:t>
    </dgm:pt>
    <dgm:pt modelId="{353FEC75-F6E4-452A-A67D-25631CF8B0DD}" type="parTrans" cxnId="{A74D9E9A-94FB-4EB5-B628-5B93637B86D9}">
      <dgm:prSet/>
      <dgm:spPr/>
      <dgm:t>
        <a:bodyPr/>
        <a:lstStyle/>
        <a:p>
          <a:endParaRPr lang="en-US"/>
        </a:p>
      </dgm:t>
    </dgm:pt>
    <dgm:pt modelId="{5FDAB9C8-D31E-4024-98FC-AA924474AF54}" type="sibTrans" cxnId="{A74D9E9A-94FB-4EB5-B628-5B93637B86D9}">
      <dgm:prSet/>
      <dgm:spPr/>
      <dgm:t>
        <a:bodyPr/>
        <a:lstStyle/>
        <a:p>
          <a:endParaRPr lang="en-US"/>
        </a:p>
      </dgm:t>
    </dgm:pt>
    <dgm:pt modelId="{BF7BEBA8-51F7-4114-AE63-5C31BDE6066A}">
      <dgm:prSet/>
      <dgm:spPr/>
      <dgm:t>
        <a:bodyPr/>
        <a:lstStyle/>
        <a:p>
          <a:r>
            <a:rPr lang="en-US" b="0" i="0" baseline="0"/>
            <a:t>Asset class: U.S. Tech &amp; Bond ETFs (QQQ, VGT, XLK, TLT)</a:t>
          </a:r>
          <a:endParaRPr lang="en-US"/>
        </a:p>
      </dgm:t>
    </dgm:pt>
    <dgm:pt modelId="{A4665335-59C0-4B51-A2DC-F1D9AE442376}" type="parTrans" cxnId="{5FD8026B-9387-4661-804F-72C1E867BEA4}">
      <dgm:prSet/>
      <dgm:spPr/>
      <dgm:t>
        <a:bodyPr/>
        <a:lstStyle/>
        <a:p>
          <a:endParaRPr lang="en-US"/>
        </a:p>
      </dgm:t>
    </dgm:pt>
    <dgm:pt modelId="{70206B7F-A42E-4DA9-AFC0-B458DD24C41A}" type="sibTrans" cxnId="{5FD8026B-9387-4661-804F-72C1E867BEA4}">
      <dgm:prSet/>
      <dgm:spPr/>
      <dgm:t>
        <a:bodyPr/>
        <a:lstStyle/>
        <a:p>
          <a:endParaRPr lang="en-US"/>
        </a:p>
      </dgm:t>
    </dgm:pt>
    <dgm:pt modelId="{46827C7B-69B7-467D-87A0-035760791B86}">
      <dgm:prSet/>
      <dgm:spPr/>
      <dgm:t>
        <a:bodyPr/>
        <a:lstStyle/>
        <a:p>
          <a:r>
            <a:rPr lang="en-US" b="0" i="0" baseline="0"/>
            <a:t>Method: Monthly rebalancing based on momentum and trend filters</a:t>
          </a:r>
          <a:endParaRPr lang="en-US"/>
        </a:p>
      </dgm:t>
    </dgm:pt>
    <dgm:pt modelId="{5C502985-45F7-4754-9F3A-DA5B0B93783E}" type="parTrans" cxnId="{83FBFA2B-2EC0-44A5-AB27-8D96A3E949E0}">
      <dgm:prSet/>
      <dgm:spPr/>
      <dgm:t>
        <a:bodyPr/>
        <a:lstStyle/>
        <a:p>
          <a:endParaRPr lang="en-US"/>
        </a:p>
      </dgm:t>
    </dgm:pt>
    <dgm:pt modelId="{4CACA45E-E1AF-437C-8BDD-E6A8ACB769C6}" type="sibTrans" cxnId="{83FBFA2B-2EC0-44A5-AB27-8D96A3E949E0}">
      <dgm:prSet/>
      <dgm:spPr/>
      <dgm:t>
        <a:bodyPr/>
        <a:lstStyle/>
        <a:p>
          <a:endParaRPr lang="en-US"/>
        </a:p>
      </dgm:t>
    </dgm:pt>
    <dgm:pt modelId="{C99CA8B9-12B2-4ACE-8603-D1F37434A583}">
      <dgm:prSet/>
      <dgm:spPr/>
      <dgm:t>
        <a:bodyPr/>
        <a:lstStyle/>
        <a:p>
          <a:r>
            <a:rPr lang="en-US" b="0" i="0" baseline="0"/>
            <a:t>Period: 2010–2024</a:t>
          </a:r>
          <a:endParaRPr lang="en-US"/>
        </a:p>
      </dgm:t>
    </dgm:pt>
    <dgm:pt modelId="{D50CBE37-509E-4319-80D2-10D20A335B52}" type="parTrans" cxnId="{82B0DB44-0AE6-4680-B070-971A50DB0969}">
      <dgm:prSet/>
      <dgm:spPr/>
      <dgm:t>
        <a:bodyPr/>
        <a:lstStyle/>
        <a:p>
          <a:endParaRPr lang="en-US"/>
        </a:p>
      </dgm:t>
    </dgm:pt>
    <dgm:pt modelId="{C5084A1E-3BAF-438C-BB1A-83F415D7BE03}" type="sibTrans" cxnId="{82B0DB44-0AE6-4680-B070-971A50DB0969}">
      <dgm:prSet/>
      <dgm:spPr/>
      <dgm:t>
        <a:bodyPr/>
        <a:lstStyle/>
        <a:p>
          <a:endParaRPr lang="en-US"/>
        </a:p>
      </dgm:t>
    </dgm:pt>
    <dgm:pt modelId="{C4A0F925-7E29-4988-9D4D-439CD4E33B1C}" type="pres">
      <dgm:prSet presAssocID="{7E101387-21A5-4C95-AE31-64FA52458A2D}" presName="root" presStyleCnt="0">
        <dgm:presLayoutVars>
          <dgm:dir/>
          <dgm:resizeHandles val="exact"/>
        </dgm:presLayoutVars>
      </dgm:prSet>
      <dgm:spPr/>
    </dgm:pt>
    <dgm:pt modelId="{ECAE993C-B366-4866-8293-B67C3778BC03}" type="pres">
      <dgm:prSet presAssocID="{2C92BBBF-E8CE-44B1-9855-5909E13D1612}" presName="compNode" presStyleCnt="0"/>
      <dgm:spPr/>
    </dgm:pt>
    <dgm:pt modelId="{91E8693F-2F9D-4E01-9925-E1E136B94EAE}" type="pres">
      <dgm:prSet presAssocID="{2C92BBBF-E8CE-44B1-9855-5909E13D1612}" presName="bgRect" presStyleLbl="bgShp" presStyleIdx="0" presStyleCnt="4"/>
      <dgm:spPr/>
    </dgm:pt>
    <dgm:pt modelId="{C10D67FC-A52F-43CE-ABEA-D9C6E4C17080}" type="pres">
      <dgm:prSet presAssocID="{2C92BBBF-E8CE-44B1-9855-5909E13D16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5334438A-04CB-40EE-8D18-C4D8FC831A8A}" type="pres">
      <dgm:prSet presAssocID="{2C92BBBF-E8CE-44B1-9855-5909E13D1612}" presName="spaceRect" presStyleCnt="0"/>
      <dgm:spPr/>
    </dgm:pt>
    <dgm:pt modelId="{E9DFB634-9DEE-410A-9FBB-9EA0017020ED}" type="pres">
      <dgm:prSet presAssocID="{2C92BBBF-E8CE-44B1-9855-5909E13D1612}" presName="parTx" presStyleLbl="revTx" presStyleIdx="0" presStyleCnt="4">
        <dgm:presLayoutVars>
          <dgm:chMax val="0"/>
          <dgm:chPref val="0"/>
        </dgm:presLayoutVars>
      </dgm:prSet>
      <dgm:spPr/>
    </dgm:pt>
    <dgm:pt modelId="{E5BC8E91-18AB-4FF6-8CDE-677CCC2BE7B0}" type="pres">
      <dgm:prSet presAssocID="{5FDAB9C8-D31E-4024-98FC-AA924474AF54}" presName="sibTrans" presStyleCnt="0"/>
      <dgm:spPr/>
    </dgm:pt>
    <dgm:pt modelId="{A514CD4B-B1AE-4850-8098-23AB66BA423F}" type="pres">
      <dgm:prSet presAssocID="{BF7BEBA8-51F7-4114-AE63-5C31BDE6066A}" presName="compNode" presStyleCnt="0"/>
      <dgm:spPr/>
    </dgm:pt>
    <dgm:pt modelId="{76B68594-9777-4C2A-8360-FDBFE8C9D590}" type="pres">
      <dgm:prSet presAssocID="{BF7BEBA8-51F7-4114-AE63-5C31BDE6066A}" presName="bgRect" presStyleLbl="bgShp" presStyleIdx="1" presStyleCnt="4"/>
      <dgm:spPr/>
    </dgm:pt>
    <dgm:pt modelId="{53706B8E-32D5-4B1F-8E72-C21C0A9FBF1D}" type="pres">
      <dgm:prSet presAssocID="{BF7BEBA8-51F7-4114-AE63-5C31BDE606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85BA2F3-EA08-46FB-911F-E77504CFFE9D}" type="pres">
      <dgm:prSet presAssocID="{BF7BEBA8-51F7-4114-AE63-5C31BDE6066A}" presName="spaceRect" presStyleCnt="0"/>
      <dgm:spPr/>
    </dgm:pt>
    <dgm:pt modelId="{EAF5489A-BC57-452F-84E8-BDB40F02749B}" type="pres">
      <dgm:prSet presAssocID="{BF7BEBA8-51F7-4114-AE63-5C31BDE6066A}" presName="parTx" presStyleLbl="revTx" presStyleIdx="1" presStyleCnt="4">
        <dgm:presLayoutVars>
          <dgm:chMax val="0"/>
          <dgm:chPref val="0"/>
        </dgm:presLayoutVars>
      </dgm:prSet>
      <dgm:spPr/>
    </dgm:pt>
    <dgm:pt modelId="{BAB37955-5B87-4999-8B2F-B3E24903775C}" type="pres">
      <dgm:prSet presAssocID="{70206B7F-A42E-4DA9-AFC0-B458DD24C41A}" presName="sibTrans" presStyleCnt="0"/>
      <dgm:spPr/>
    </dgm:pt>
    <dgm:pt modelId="{B4D12015-DF36-4E2C-A4C8-1E56D3770CDC}" type="pres">
      <dgm:prSet presAssocID="{46827C7B-69B7-467D-87A0-035760791B86}" presName="compNode" presStyleCnt="0"/>
      <dgm:spPr/>
    </dgm:pt>
    <dgm:pt modelId="{75660346-BBFF-43FB-AD11-F09B535B56D8}" type="pres">
      <dgm:prSet presAssocID="{46827C7B-69B7-467D-87A0-035760791B86}" presName="bgRect" presStyleLbl="bgShp" presStyleIdx="2" presStyleCnt="4"/>
      <dgm:spPr/>
    </dgm:pt>
    <dgm:pt modelId="{955F0A72-9EEB-4E45-A2C0-33FCC6190DD3}" type="pres">
      <dgm:prSet presAssocID="{46827C7B-69B7-467D-87A0-035760791B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D7846CA-4E86-4AAE-9EF1-6075B2DC775D}" type="pres">
      <dgm:prSet presAssocID="{46827C7B-69B7-467D-87A0-035760791B86}" presName="spaceRect" presStyleCnt="0"/>
      <dgm:spPr/>
    </dgm:pt>
    <dgm:pt modelId="{C1ABF60E-E664-4EB9-A470-912A2D40DDD9}" type="pres">
      <dgm:prSet presAssocID="{46827C7B-69B7-467D-87A0-035760791B86}" presName="parTx" presStyleLbl="revTx" presStyleIdx="2" presStyleCnt="4">
        <dgm:presLayoutVars>
          <dgm:chMax val="0"/>
          <dgm:chPref val="0"/>
        </dgm:presLayoutVars>
      </dgm:prSet>
      <dgm:spPr/>
    </dgm:pt>
    <dgm:pt modelId="{023F1C09-0237-4162-AA69-2ABDF234F877}" type="pres">
      <dgm:prSet presAssocID="{4CACA45E-E1AF-437C-8BDD-E6A8ACB769C6}" presName="sibTrans" presStyleCnt="0"/>
      <dgm:spPr/>
    </dgm:pt>
    <dgm:pt modelId="{E2162345-297B-43BD-B1E6-FD90A8358B66}" type="pres">
      <dgm:prSet presAssocID="{C99CA8B9-12B2-4ACE-8603-D1F37434A583}" presName="compNode" presStyleCnt="0"/>
      <dgm:spPr/>
    </dgm:pt>
    <dgm:pt modelId="{1B12331D-BF69-40C3-AA3E-3B571CD69EB3}" type="pres">
      <dgm:prSet presAssocID="{C99CA8B9-12B2-4ACE-8603-D1F37434A583}" presName="bgRect" presStyleLbl="bgShp" presStyleIdx="3" presStyleCnt="4"/>
      <dgm:spPr/>
    </dgm:pt>
    <dgm:pt modelId="{77E5E334-D51A-42F5-A137-2CA519F53C49}" type="pres">
      <dgm:prSet presAssocID="{C99CA8B9-12B2-4ACE-8603-D1F37434A5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D3870EC7-92CE-4C7D-BC5E-3641E97AF8BA}" type="pres">
      <dgm:prSet presAssocID="{C99CA8B9-12B2-4ACE-8603-D1F37434A583}" presName="spaceRect" presStyleCnt="0"/>
      <dgm:spPr/>
    </dgm:pt>
    <dgm:pt modelId="{21800B73-2C99-48EE-A878-510A4ABFE268}" type="pres">
      <dgm:prSet presAssocID="{C99CA8B9-12B2-4ACE-8603-D1F37434A58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B93D2A-908E-43DC-9266-4B3AE3FA4FC7}" type="presOf" srcId="{46827C7B-69B7-467D-87A0-035760791B86}" destId="{C1ABF60E-E664-4EB9-A470-912A2D40DDD9}" srcOrd="0" destOrd="0" presId="urn:microsoft.com/office/officeart/2018/2/layout/IconVerticalSolidList"/>
    <dgm:cxn modelId="{83FBFA2B-2EC0-44A5-AB27-8D96A3E949E0}" srcId="{7E101387-21A5-4C95-AE31-64FA52458A2D}" destId="{46827C7B-69B7-467D-87A0-035760791B86}" srcOrd="2" destOrd="0" parTransId="{5C502985-45F7-4754-9F3A-DA5B0B93783E}" sibTransId="{4CACA45E-E1AF-437C-8BDD-E6A8ACB769C6}"/>
    <dgm:cxn modelId="{A594883A-2C1B-48F9-9629-349B6A54E9A0}" type="presOf" srcId="{C99CA8B9-12B2-4ACE-8603-D1F37434A583}" destId="{21800B73-2C99-48EE-A878-510A4ABFE268}" srcOrd="0" destOrd="0" presId="urn:microsoft.com/office/officeart/2018/2/layout/IconVerticalSolidList"/>
    <dgm:cxn modelId="{82B0DB44-0AE6-4680-B070-971A50DB0969}" srcId="{7E101387-21A5-4C95-AE31-64FA52458A2D}" destId="{C99CA8B9-12B2-4ACE-8603-D1F37434A583}" srcOrd="3" destOrd="0" parTransId="{D50CBE37-509E-4319-80D2-10D20A335B52}" sibTransId="{C5084A1E-3BAF-438C-BB1A-83F415D7BE03}"/>
    <dgm:cxn modelId="{5FD8026B-9387-4661-804F-72C1E867BEA4}" srcId="{7E101387-21A5-4C95-AE31-64FA52458A2D}" destId="{BF7BEBA8-51F7-4114-AE63-5C31BDE6066A}" srcOrd="1" destOrd="0" parTransId="{A4665335-59C0-4B51-A2DC-F1D9AE442376}" sibTransId="{70206B7F-A42E-4DA9-AFC0-B458DD24C41A}"/>
    <dgm:cxn modelId="{A74D9E9A-94FB-4EB5-B628-5B93637B86D9}" srcId="{7E101387-21A5-4C95-AE31-64FA52458A2D}" destId="{2C92BBBF-E8CE-44B1-9855-5909E13D1612}" srcOrd="0" destOrd="0" parTransId="{353FEC75-F6E4-452A-A67D-25631CF8B0DD}" sibTransId="{5FDAB9C8-D31E-4024-98FC-AA924474AF54}"/>
    <dgm:cxn modelId="{E3CAFCA8-7A3E-4D8D-8044-88DE2BE05EA1}" type="presOf" srcId="{7E101387-21A5-4C95-AE31-64FA52458A2D}" destId="{C4A0F925-7E29-4988-9D4D-439CD4E33B1C}" srcOrd="0" destOrd="0" presId="urn:microsoft.com/office/officeart/2018/2/layout/IconVerticalSolidList"/>
    <dgm:cxn modelId="{C3265FAE-73DD-4064-B178-75EBFED33AAD}" type="presOf" srcId="{BF7BEBA8-51F7-4114-AE63-5C31BDE6066A}" destId="{EAF5489A-BC57-452F-84E8-BDB40F02749B}" srcOrd="0" destOrd="0" presId="urn:microsoft.com/office/officeart/2018/2/layout/IconVerticalSolidList"/>
    <dgm:cxn modelId="{8BD077B3-4A4D-4F99-B2E2-5A240338E676}" type="presOf" srcId="{2C92BBBF-E8CE-44B1-9855-5909E13D1612}" destId="{E9DFB634-9DEE-410A-9FBB-9EA0017020ED}" srcOrd="0" destOrd="0" presId="urn:microsoft.com/office/officeart/2018/2/layout/IconVerticalSolidList"/>
    <dgm:cxn modelId="{E3B16BE8-958D-4A31-ADDD-820431554C20}" type="presParOf" srcId="{C4A0F925-7E29-4988-9D4D-439CD4E33B1C}" destId="{ECAE993C-B366-4866-8293-B67C3778BC03}" srcOrd="0" destOrd="0" presId="urn:microsoft.com/office/officeart/2018/2/layout/IconVerticalSolidList"/>
    <dgm:cxn modelId="{71EBE49D-3013-427C-A80C-B451F3394826}" type="presParOf" srcId="{ECAE993C-B366-4866-8293-B67C3778BC03}" destId="{91E8693F-2F9D-4E01-9925-E1E136B94EAE}" srcOrd="0" destOrd="0" presId="urn:microsoft.com/office/officeart/2018/2/layout/IconVerticalSolidList"/>
    <dgm:cxn modelId="{62336BB1-8FBD-4AEF-897D-BBBE9A987C20}" type="presParOf" srcId="{ECAE993C-B366-4866-8293-B67C3778BC03}" destId="{C10D67FC-A52F-43CE-ABEA-D9C6E4C17080}" srcOrd="1" destOrd="0" presId="urn:microsoft.com/office/officeart/2018/2/layout/IconVerticalSolidList"/>
    <dgm:cxn modelId="{4B1A09A8-F2ED-4FCE-9ACD-5D043A0B5D06}" type="presParOf" srcId="{ECAE993C-B366-4866-8293-B67C3778BC03}" destId="{5334438A-04CB-40EE-8D18-C4D8FC831A8A}" srcOrd="2" destOrd="0" presId="urn:microsoft.com/office/officeart/2018/2/layout/IconVerticalSolidList"/>
    <dgm:cxn modelId="{4D40B31C-1DF5-4486-A244-F5814DC6A0B9}" type="presParOf" srcId="{ECAE993C-B366-4866-8293-B67C3778BC03}" destId="{E9DFB634-9DEE-410A-9FBB-9EA0017020ED}" srcOrd="3" destOrd="0" presId="urn:microsoft.com/office/officeart/2018/2/layout/IconVerticalSolidList"/>
    <dgm:cxn modelId="{F53DEB6A-EC7F-4E44-B5B8-9146FC37DF1E}" type="presParOf" srcId="{C4A0F925-7E29-4988-9D4D-439CD4E33B1C}" destId="{E5BC8E91-18AB-4FF6-8CDE-677CCC2BE7B0}" srcOrd="1" destOrd="0" presId="urn:microsoft.com/office/officeart/2018/2/layout/IconVerticalSolidList"/>
    <dgm:cxn modelId="{F73A06B5-5328-42A8-82B4-E96033F03E80}" type="presParOf" srcId="{C4A0F925-7E29-4988-9D4D-439CD4E33B1C}" destId="{A514CD4B-B1AE-4850-8098-23AB66BA423F}" srcOrd="2" destOrd="0" presId="urn:microsoft.com/office/officeart/2018/2/layout/IconVerticalSolidList"/>
    <dgm:cxn modelId="{8D0328CE-B792-45DC-BEFA-491953E48FAD}" type="presParOf" srcId="{A514CD4B-B1AE-4850-8098-23AB66BA423F}" destId="{76B68594-9777-4C2A-8360-FDBFE8C9D590}" srcOrd="0" destOrd="0" presId="urn:microsoft.com/office/officeart/2018/2/layout/IconVerticalSolidList"/>
    <dgm:cxn modelId="{8F73A611-6998-448D-8C23-08F55EC4AE5A}" type="presParOf" srcId="{A514CD4B-B1AE-4850-8098-23AB66BA423F}" destId="{53706B8E-32D5-4B1F-8E72-C21C0A9FBF1D}" srcOrd="1" destOrd="0" presId="urn:microsoft.com/office/officeart/2018/2/layout/IconVerticalSolidList"/>
    <dgm:cxn modelId="{0B878D60-E084-4EA0-B18A-3CB4B201FBE7}" type="presParOf" srcId="{A514CD4B-B1AE-4850-8098-23AB66BA423F}" destId="{685BA2F3-EA08-46FB-911F-E77504CFFE9D}" srcOrd="2" destOrd="0" presId="urn:microsoft.com/office/officeart/2018/2/layout/IconVerticalSolidList"/>
    <dgm:cxn modelId="{736AFA56-5EEE-4966-B3B3-2D9DEFAC93BA}" type="presParOf" srcId="{A514CD4B-B1AE-4850-8098-23AB66BA423F}" destId="{EAF5489A-BC57-452F-84E8-BDB40F02749B}" srcOrd="3" destOrd="0" presId="urn:microsoft.com/office/officeart/2018/2/layout/IconVerticalSolidList"/>
    <dgm:cxn modelId="{0DE33319-981D-48A5-A156-75A398B1D038}" type="presParOf" srcId="{C4A0F925-7E29-4988-9D4D-439CD4E33B1C}" destId="{BAB37955-5B87-4999-8B2F-B3E24903775C}" srcOrd="3" destOrd="0" presId="urn:microsoft.com/office/officeart/2018/2/layout/IconVerticalSolidList"/>
    <dgm:cxn modelId="{6064CBC8-3CD8-4CAD-AECF-53DB5FF68E7C}" type="presParOf" srcId="{C4A0F925-7E29-4988-9D4D-439CD4E33B1C}" destId="{B4D12015-DF36-4E2C-A4C8-1E56D3770CDC}" srcOrd="4" destOrd="0" presId="urn:microsoft.com/office/officeart/2018/2/layout/IconVerticalSolidList"/>
    <dgm:cxn modelId="{4D681E09-8F80-4FED-9EB0-6B1FC2603384}" type="presParOf" srcId="{B4D12015-DF36-4E2C-A4C8-1E56D3770CDC}" destId="{75660346-BBFF-43FB-AD11-F09B535B56D8}" srcOrd="0" destOrd="0" presId="urn:microsoft.com/office/officeart/2018/2/layout/IconVerticalSolidList"/>
    <dgm:cxn modelId="{CEB21C07-123F-4958-8698-E7050DE13F81}" type="presParOf" srcId="{B4D12015-DF36-4E2C-A4C8-1E56D3770CDC}" destId="{955F0A72-9EEB-4E45-A2C0-33FCC6190DD3}" srcOrd="1" destOrd="0" presId="urn:microsoft.com/office/officeart/2018/2/layout/IconVerticalSolidList"/>
    <dgm:cxn modelId="{3273C569-F903-4835-89AD-03947B644D87}" type="presParOf" srcId="{B4D12015-DF36-4E2C-A4C8-1E56D3770CDC}" destId="{5D7846CA-4E86-4AAE-9EF1-6075B2DC775D}" srcOrd="2" destOrd="0" presId="urn:microsoft.com/office/officeart/2018/2/layout/IconVerticalSolidList"/>
    <dgm:cxn modelId="{5925668B-EC27-4544-A415-55A98B7ED40F}" type="presParOf" srcId="{B4D12015-DF36-4E2C-A4C8-1E56D3770CDC}" destId="{C1ABF60E-E664-4EB9-A470-912A2D40DDD9}" srcOrd="3" destOrd="0" presId="urn:microsoft.com/office/officeart/2018/2/layout/IconVerticalSolidList"/>
    <dgm:cxn modelId="{251C74CB-F684-4A6A-816F-0656FB0CDF79}" type="presParOf" srcId="{C4A0F925-7E29-4988-9D4D-439CD4E33B1C}" destId="{023F1C09-0237-4162-AA69-2ABDF234F877}" srcOrd="5" destOrd="0" presId="urn:microsoft.com/office/officeart/2018/2/layout/IconVerticalSolidList"/>
    <dgm:cxn modelId="{DFF7E60D-20D1-47AC-AE89-D1433BEB3A00}" type="presParOf" srcId="{C4A0F925-7E29-4988-9D4D-439CD4E33B1C}" destId="{E2162345-297B-43BD-B1E6-FD90A8358B66}" srcOrd="6" destOrd="0" presId="urn:microsoft.com/office/officeart/2018/2/layout/IconVerticalSolidList"/>
    <dgm:cxn modelId="{77E4C989-C5DC-44B5-ABB6-A51E37DBB1B2}" type="presParOf" srcId="{E2162345-297B-43BD-B1E6-FD90A8358B66}" destId="{1B12331D-BF69-40C3-AA3E-3B571CD69EB3}" srcOrd="0" destOrd="0" presId="urn:microsoft.com/office/officeart/2018/2/layout/IconVerticalSolidList"/>
    <dgm:cxn modelId="{51DE09C5-1939-4E6E-9C71-255EEE72A02E}" type="presParOf" srcId="{E2162345-297B-43BD-B1E6-FD90A8358B66}" destId="{77E5E334-D51A-42F5-A137-2CA519F53C49}" srcOrd="1" destOrd="0" presId="urn:microsoft.com/office/officeart/2018/2/layout/IconVerticalSolidList"/>
    <dgm:cxn modelId="{343D3DD1-37F8-4D8C-9029-84EB2F30068E}" type="presParOf" srcId="{E2162345-297B-43BD-B1E6-FD90A8358B66}" destId="{D3870EC7-92CE-4C7D-BC5E-3641E97AF8BA}" srcOrd="2" destOrd="0" presId="urn:microsoft.com/office/officeart/2018/2/layout/IconVerticalSolidList"/>
    <dgm:cxn modelId="{FBDCC9FC-5ADE-44C5-BC4F-EE09FBB199CC}" type="presParOf" srcId="{E2162345-297B-43BD-B1E6-FD90A8358B66}" destId="{21800B73-2C99-48EE-A878-510A4ABFE2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DCF369-4606-4841-B867-9A20859A821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9B4D62-34CB-4230-B17A-110ADE5B5151}">
      <dgm:prSet/>
      <dgm:spPr/>
      <dgm:t>
        <a:bodyPr/>
        <a:lstStyle/>
        <a:p>
          <a:r>
            <a:rPr lang="en-US"/>
            <a:t>Strategy avoided major losses during downtrends</a:t>
          </a:r>
        </a:p>
      </dgm:t>
    </dgm:pt>
    <dgm:pt modelId="{2504AFCF-0BB4-491B-B287-B31D0DA6D1AB}" type="parTrans" cxnId="{AA08FCA6-E5D9-4FB7-89A3-1E3F9639FE99}">
      <dgm:prSet/>
      <dgm:spPr/>
      <dgm:t>
        <a:bodyPr/>
        <a:lstStyle/>
        <a:p>
          <a:endParaRPr lang="en-US"/>
        </a:p>
      </dgm:t>
    </dgm:pt>
    <dgm:pt modelId="{60C403EE-EA23-4D2C-9B4D-99BE0744F34A}" type="sibTrans" cxnId="{AA08FCA6-E5D9-4FB7-89A3-1E3F9639FE99}">
      <dgm:prSet/>
      <dgm:spPr/>
      <dgm:t>
        <a:bodyPr/>
        <a:lstStyle/>
        <a:p>
          <a:endParaRPr lang="en-US"/>
        </a:p>
      </dgm:t>
    </dgm:pt>
    <dgm:pt modelId="{0B2BEFB2-5440-4BB3-8D55-DA3378E1B221}">
      <dgm:prSet/>
      <dgm:spPr/>
      <dgm:t>
        <a:bodyPr/>
        <a:lstStyle/>
        <a:p>
          <a:r>
            <a:rPr lang="en-US"/>
            <a:t>Outperformance due to momentum rotation</a:t>
          </a:r>
        </a:p>
      </dgm:t>
    </dgm:pt>
    <dgm:pt modelId="{FECBABAA-1097-4C60-B2E5-5E330C7AC6D9}" type="parTrans" cxnId="{665FF1B5-3CC7-4878-90FA-F96A77638824}">
      <dgm:prSet/>
      <dgm:spPr/>
      <dgm:t>
        <a:bodyPr/>
        <a:lstStyle/>
        <a:p>
          <a:endParaRPr lang="en-US"/>
        </a:p>
      </dgm:t>
    </dgm:pt>
    <dgm:pt modelId="{9799345F-8123-4C38-80F2-66E998DC3941}" type="sibTrans" cxnId="{665FF1B5-3CC7-4878-90FA-F96A77638824}">
      <dgm:prSet/>
      <dgm:spPr/>
      <dgm:t>
        <a:bodyPr/>
        <a:lstStyle/>
        <a:p>
          <a:endParaRPr lang="en-US"/>
        </a:p>
      </dgm:t>
    </dgm:pt>
    <dgm:pt modelId="{C1DF6ADF-9864-4DC3-A129-46F7CC891EEB}">
      <dgm:prSet/>
      <dgm:spPr/>
      <dgm:t>
        <a:bodyPr/>
        <a:lstStyle/>
        <a:p>
          <a:r>
            <a:rPr lang="en-US"/>
            <a:t>Bond ETF helped reduce drawdowns</a:t>
          </a:r>
        </a:p>
      </dgm:t>
    </dgm:pt>
    <dgm:pt modelId="{6D074C36-5378-4404-A12E-74A16576C5CE}" type="parTrans" cxnId="{21FD1C6E-B93B-4F71-A291-9ABB90733F09}">
      <dgm:prSet/>
      <dgm:spPr/>
      <dgm:t>
        <a:bodyPr/>
        <a:lstStyle/>
        <a:p>
          <a:endParaRPr lang="en-US"/>
        </a:p>
      </dgm:t>
    </dgm:pt>
    <dgm:pt modelId="{D18B6CBB-7211-4599-830B-5D085E438944}" type="sibTrans" cxnId="{21FD1C6E-B93B-4F71-A291-9ABB90733F09}">
      <dgm:prSet/>
      <dgm:spPr/>
      <dgm:t>
        <a:bodyPr/>
        <a:lstStyle/>
        <a:p>
          <a:endParaRPr lang="en-US"/>
        </a:p>
      </dgm:t>
    </dgm:pt>
    <dgm:pt modelId="{CB736D34-36A7-4782-B6B8-415DACEB8731}">
      <dgm:prSet/>
      <dgm:spPr/>
      <dgm:t>
        <a:bodyPr/>
        <a:lstStyle/>
        <a:p>
          <a:r>
            <a:rPr lang="en-US"/>
            <a:t>Rule-based logic removed emotion from trading</a:t>
          </a:r>
        </a:p>
      </dgm:t>
    </dgm:pt>
    <dgm:pt modelId="{DED09EF8-2E3B-4066-8AE0-EC79AAA3664D}" type="parTrans" cxnId="{E61EBACE-7DE2-4BFA-BDAB-FFCEDC07C13A}">
      <dgm:prSet/>
      <dgm:spPr/>
      <dgm:t>
        <a:bodyPr/>
        <a:lstStyle/>
        <a:p>
          <a:endParaRPr lang="en-US"/>
        </a:p>
      </dgm:t>
    </dgm:pt>
    <dgm:pt modelId="{13A2FF14-5C39-481E-A513-48159A09ABD3}" type="sibTrans" cxnId="{E61EBACE-7DE2-4BFA-BDAB-FFCEDC07C13A}">
      <dgm:prSet/>
      <dgm:spPr/>
      <dgm:t>
        <a:bodyPr/>
        <a:lstStyle/>
        <a:p>
          <a:endParaRPr lang="en-US"/>
        </a:p>
      </dgm:t>
    </dgm:pt>
    <dgm:pt modelId="{8723235A-A3D5-4227-83CF-A94EDCA2B13E}" type="pres">
      <dgm:prSet presAssocID="{CEDCF369-4606-4841-B867-9A20859A8210}" presName="root" presStyleCnt="0">
        <dgm:presLayoutVars>
          <dgm:dir/>
          <dgm:resizeHandles val="exact"/>
        </dgm:presLayoutVars>
      </dgm:prSet>
      <dgm:spPr/>
    </dgm:pt>
    <dgm:pt modelId="{5DCAC0BE-5E25-4720-8A0A-7EE1333CFE61}" type="pres">
      <dgm:prSet presAssocID="{2D9B4D62-34CB-4230-B17A-110ADE5B5151}" presName="compNode" presStyleCnt="0"/>
      <dgm:spPr/>
    </dgm:pt>
    <dgm:pt modelId="{89D01DB4-2666-48DE-8EF1-AD39AC9247A5}" type="pres">
      <dgm:prSet presAssocID="{2D9B4D62-34CB-4230-B17A-110ADE5B5151}" presName="bgRect" presStyleLbl="bgShp" presStyleIdx="0" presStyleCnt="4"/>
      <dgm:spPr/>
    </dgm:pt>
    <dgm:pt modelId="{6FD30156-967F-4F94-806B-2ED2D6984622}" type="pres">
      <dgm:prSet presAssocID="{2D9B4D62-34CB-4230-B17A-110ADE5B51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F67198B-E0AB-49A2-B855-E3A575CA8D12}" type="pres">
      <dgm:prSet presAssocID="{2D9B4D62-34CB-4230-B17A-110ADE5B5151}" presName="spaceRect" presStyleCnt="0"/>
      <dgm:spPr/>
    </dgm:pt>
    <dgm:pt modelId="{73C2B277-79A2-4693-AA57-7BB3FE0E4D80}" type="pres">
      <dgm:prSet presAssocID="{2D9B4D62-34CB-4230-B17A-110ADE5B5151}" presName="parTx" presStyleLbl="revTx" presStyleIdx="0" presStyleCnt="4">
        <dgm:presLayoutVars>
          <dgm:chMax val="0"/>
          <dgm:chPref val="0"/>
        </dgm:presLayoutVars>
      </dgm:prSet>
      <dgm:spPr/>
    </dgm:pt>
    <dgm:pt modelId="{531909EA-A39B-49D5-9C63-E5BD8DB0805B}" type="pres">
      <dgm:prSet presAssocID="{60C403EE-EA23-4D2C-9B4D-99BE0744F34A}" presName="sibTrans" presStyleCnt="0"/>
      <dgm:spPr/>
    </dgm:pt>
    <dgm:pt modelId="{8CFD69E3-5CE9-486C-8FA4-5187BFB28BEC}" type="pres">
      <dgm:prSet presAssocID="{0B2BEFB2-5440-4BB3-8D55-DA3378E1B221}" presName="compNode" presStyleCnt="0"/>
      <dgm:spPr/>
    </dgm:pt>
    <dgm:pt modelId="{1BAC5C2E-7144-4E97-9CD2-4A9F7D779E6D}" type="pres">
      <dgm:prSet presAssocID="{0B2BEFB2-5440-4BB3-8D55-DA3378E1B221}" presName="bgRect" presStyleLbl="bgShp" presStyleIdx="1" presStyleCnt="4"/>
      <dgm:spPr/>
    </dgm:pt>
    <dgm:pt modelId="{D11390DD-5006-48D9-AB5D-645DD883AB0E}" type="pres">
      <dgm:prSet presAssocID="{0B2BEFB2-5440-4BB3-8D55-DA3378E1B2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678354-9539-4288-8840-17951FC88A7F}" type="pres">
      <dgm:prSet presAssocID="{0B2BEFB2-5440-4BB3-8D55-DA3378E1B221}" presName="spaceRect" presStyleCnt="0"/>
      <dgm:spPr/>
    </dgm:pt>
    <dgm:pt modelId="{CAD4FF3F-6F28-4E9E-92A1-7BDBD93B5C9F}" type="pres">
      <dgm:prSet presAssocID="{0B2BEFB2-5440-4BB3-8D55-DA3378E1B221}" presName="parTx" presStyleLbl="revTx" presStyleIdx="1" presStyleCnt="4">
        <dgm:presLayoutVars>
          <dgm:chMax val="0"/>
          <dgm:chPref val="0"/>
        </dgm:presLayoutVars>
      </dgm:prSet>
      <dgm:spPr/>
    </dgm:pt>
    <dgm:pt modelId="{BEE3C1AF-975E-426C-AFD0-E5A0674F003E}" type="pres">
      <dgm:prSet presAssocID="{9799345F-8123-4C38-80F2-66E998DC3941}" presName="sibTrans" presStyleCnt="0"/>
      <dgm:spPr/>
    </dgm:pt>
    <dgm:pt modelId="{5B38BFD5-6FE9-47C4-8CB3-6B292F208441}" type="pres">
      <dgm:prSet presAssocID="{C1DF6ADF-9864-4DC3-A129-46F7CC891EEB}" presName="compNode" presStyleCnt="0"/>
      <dgm:spPr/>
    </dgm:pt>
    <dgm:pt modelId="{8863C815-AFAA-41A8-A34C-380F05DCD235}" type="pres">
      <dgm:prSet presAssocID="{C1DF6ADF-9864-4DC3-A129-46F7CC891EEB}" presName="bgRect" presStyleLbl="bgShp" presStyleIdx="2" presStyleCnt="4"/>
      <dgm:spPr/>
    </dgm:pt>
    <dgm:pt modelId="{0B6BC45C-AA0E-4BC8-812D-ABC7B7B0DB55}" type="pres">
      <dgm:prSet presAssocID="{C1DF6ADF-9864-4DC3-A129-46F7CC891EE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708FA65B-317F-42C5-90E8-5D11A5A9FD23}" type="pres">
      <dgm:prSet presAssocID="{C1DF6ADF-9864-4DC3-A129-46F7CC891EEB}" presName="spaceRect" presStyleCnt="0"/>
      <dgm:spPr/>
    </dgm:pt>
    <dgm:pt modelId="{40225E69-E3DB-4634-A927-A938B441E6AB}" type="pres">
      <dgm:prSet presAssocID="{C1DF6ADF-9864-4DC3-A129-46F7CC891EEB}" presName="parTx" presStyleLbl="revTx" presStyleIdx="2" presStyleCnt="4">
        <dgm:presLayoutVars>
          <dgm:chMax val="0"/>
          <dgm:chPref val="0"/>
        </dgm:presLayoutVars>
      </dgm:prSet>
      <dgm:spPr/>
    </dgm:pt>
    <dgm:pt modelId="{696C05F8-16A4-42F6-A74E-7F348FA9372F}" type="pres">
      <dgm:prSet presAssocID="{D18B6CBB-7211-4599-830B-5D085E438944}" presName="sibTrans" presStyleCnt="0"/>
      <dgm:spPr/>
    </dgm:pt>
    <dgm:pt modelId="{E3F932A0-0F2D-4E1C-AD37-26885E6D66EB}" type="pres">
      <dgm:prSet presAssocID="{CB736D34-36A7-4782-B6B8-415DACEB8731}" presName="compNode" presStyleCnt="0"/>
      <dgm:spPr/>
    </dgm:pt>
    <dgm:pt modelId="{A3FC4CFB-05E8-46CB-8CCD-103287D23CA7}" type="pres">
      <dgm:prSet presAssocID="{CB736D34-36A7-4782-B6B8-415DACEB8731}" presName="bgRect" presStyleLbl="bgShp" presStyleIdx="3" presStyleCnt="4"/>
      <dgm:spPr/>
    </dgm:pt>
    <dgm:pt modelId="{A277AC73-A52A-44D5-9BCD-067E0C1D9591}" type="pres">
      <dgm:prSet presAssocID="{CB736D34-36A7-4782-B6B8-415DACEB87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30A9CB-049B-4A51-A14E-91AA6E4C9DC6}" type="pres">
      <dgm:prSet presAssocID="{CB736D34-36A7-4782-B6B8-415DACEB8731}" presName="spaceRect" presStyleCnt="0"/>
      <dgm:spPr/>
    </dgm:pt>
    <dgm:pt modelId="{1C92374E-568A-420B-8846-B22376A90605}" type="pres">
      <dgm:prSet presAssocID="{CB736D34-36A7-4782-B6B8-415DACEB873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C606546-4C7E-4CB5-9AFC-0171AC87AA00}" type="presOf" srcId="{C1DF6ADF-9864-4DC3-A129-46F7CC891EEB}" destId="{40225E69-E3DB-4634-A927-A938B441E6AB}" srcOrd="0" destOrd="0" presId="urn:microsoft.com/office/officeart/2018/2/layout/IconVerticalSolidList"/>
    <dgm:cxn modelId="{21FD1C6E-B93B-4F71-A291-9ABB90733F09}" srcId="{CEDCF369-4606-4841-B867-9A20859A8210}" destId="{C1DF6ADF-9864-4DC3-A129-46F7CC891EEB}" srcOrd="2" destOrd="0" parTransId="{6D074C36-5378-4404-A12E-74A16576C5CE}" sibTransId="{D18B6CBB-7211-4599-830B-5D085E438944}"/>
    <dgm:cxn modelId="{1BB7F26F-CE8F-4609-8372-23FDBDF3CDD9}" type="presOf" srcId="{2D9B4D62-34CB-4230-B17A-110ADE5B5151}" destId="{73C2B277-79A2-4693-AA57-7BB3FE0E4D80}" srcOrd="0" destOrd="0" presId="urn:microsoft.com/office/officeart/2018/2/layout/IconVerticalSolidList"/>
    <dgm:cxn modelId="{B99B4686-B7A6-4765-BC05-DC532E89DA90}" type="presOf" srcId="{CEDCF369-4606-4841-B867-9A20859A8210}" destId="{8723235A-A3D5-4227-83CF-A94EDCA2B13E}" srcOrd="0" destOrd="0" presId="urn:microsoft.com/office/officeart/2018/2/layout/IconVerticalSolidList"/>
    <dgm:cxn modelId="{1FA1A496-7A90-469C-8449-4B76C6E38683}" type="presOf" srcId="{CB736D34-36A7-4782-B6B8-415DACEB8731}" destId="{1C92374E-568A-420B-8846-B22376A90605}" srcOrd="0" destOrd="0" presId="urn:microsoft.com/office/officeart/2018/2/layout/IconVerticalSolidList"/>
    <dgm:cxn modelId="{AA08FCA6-E5D9-4FB7-89A3-1E3F9639FE99}" srcId="{CEDCF369-4606-4841-B867-9A20859A8210}" destId="{2D9B4D62-34CB-4230-B17A-110ADE5B5151}" srcOrd="0" destOrd="0" parTransId="{2504AFCF-0BB4-491B-B287-B31D0DA6D1AB}" sibTransId="{60C403EE-EA23-4D2C-9B4D-99BE0744F34A}"/>
    <dgm:cxn modelId="{50F9B9AC-BC88-4514-8E3D-42182F3B54A2}" type="presOf" srcId="{0B2BEFB2-5440-4BB3-8D55-DA3378E1B221}" destId="{CAD4FF3F-6F28-4E9E-92A1-7BDBD93B5C9F}" srcOrd="0" destOrd="0" presId="urn:microsoft.com/office/officeart/2018/2/layout/IconVerticalSolidList"/>
    <dgm:cxn modelId="{665FF1B5-3CC7-4878-90FA-F96A77638824}" srcId="{CEDCF369-4606-4841-B867-9A20859A8210}" destId="{0B2BEFB2-5440-4BB3-8D55-DA3378E1B221}" srcOrd="1" destOrd="0" parTransId="{FECBABAA-1097-4C60-B2E5-5E330C7AC6D9}" sibTransId="{9799345F-8123-4C38-80F2-66E998DC3941}"/>
    <dgm:cxn modelId="{E61EBACE-7DE2-4BFA-BDAB-FFCEDC07C13A}" srcId="{CEDCF369-4606-4841-B867-9A20859A8210}" destId="{CB736D34-36A7-4782-B6B8-415DACEB8731}" srcOrd="3" destOrd="0" parTransId="{DED09EF8-2E3B-4066-8AE0-EC79AAA3664D}" sibTransId="{13A2FF14-5C39-481E-A513-48159A09ABD3}"/>
    <dgm:cxn modelId="{D4100057-1446-41F0-A4A4-F368F68BA3C7}" type="presParOf" srcId="{8723235A-A3D5-4227-83CF-A94EDCA2B13E}" destId="{5DCAC0BE-5E25-4720-8A0A-7EE1333CFE61}" srcOrd="0" destOrd="0" presId="urn:microsoft.com/office/officeart/2018/2/layout/IconVerticalSolidList"/>
    <dgm:cxn modelId="{A11485FA-AF8B-4A5F-9F51-94AD537AB3AA}" type="presParOf" srcId="{5DCAC0BE-5E25-4720-8A0A-7EE1333CFE61}" destId="{89D01DB4-2666-48DE-8EF1-AD39AC9247A5}" srcOrd="0" destOrd="0" presId="urn:microsoft.com/office/officeart/2018/2/layout/IconVerticalSolidList"/>
    <dgm:cxn modelId="{C8E9F852-85E5-438A-82C5-DBED6296BCDE}" type="presParOf" srcId="{5DCAC0BE-5E25-4720-8A0A-7EE1333CFE61}" destId="{6FD30156-967F-4F94-806B-2ED2D6984622}" srcOrd="1" destOrd="0" presId="urn:microsoft.com/office/officeart/2018/2/layout/IconVerticalSolidList"/>
    <dgm:cxn modelId="{94557969-86E9-4E89-AF19-2F1BCE63941F}" type="presParOf" srcId="{5DCAC0BE-5E25-4720-8A0A-7EE1333CFE61}" destId="{CF67198B-E0AB-49A2-B855-E3A575CA8D12}" srcOrd="2" destOrd="0" presId="urn:microsoft.com/office/officeart/2018/2/layout/IconVerticalSolidList"/>
    <dgm:cxn modelId="{980764AC-89B8-4980-99FE-DAA14DF8C5F5}" type="presParOf" srcId="{5DCAC0BE-5E25-4720-8A0A-7EE1333CFE61}" destId="{73C2B277-79A2-4693-AA57-7BB3FE0E4D80}" srcOrd="3" destOrd="0" presId="urn:microsoft.com/office/officeart/2018/2/layout/IconVerticalSolidList"/>
    <dgm:cxn modelId="{B0C25763-D253-4742-94C3-D08818B2C6E5}" type="presParOf" srcId="{8723235A-A3D5-4227-83CF-A94EDCA2B13E}" destId="{531909EA-A39B-49D5-9C63-E5BD8DB0805B}" srcOrd="1" destOrd="0" presId="urn:microsoft.com/office/officeart/2018/2/layout/IconVerticalSolidList"/>
    <dgm:cxn modelId="{87CDB6DA-0CEF-4FAF-8227-44D2EE51CF0F}" type="presParOf" srcId="{8723235A-A3D5-4227-83CF-A94EDCA2B13E}" destId="{8CFD69E3-5CE9-486C-8FA4-5187BFB28BEC}" srcOrd="2" destOrd="0" presId="urn:microsoft.com/office/officeart/2018/2/layout/IconVerticalSolidList"/>
    <dgm:cxn modelId="{690856C5-3ED3-45CF-A32F-DF07D61E5AE5}" type="presParOf" srcId="{8CFD69E3-5CE9-486C-8FA4-5187BFB28BEC}" destId="{1BAC5C2E-7144-4E97-9CD2-4A9F7D779E6D}" srcOrd="0" destOrd="0" presId="urn:microsoft.com/office/officeart/2018/2/layout/IconVerticalSolidList"/>
    <dgm:cxn modelId="{712140EB-EE58-4A36-811C-36CA7A99B4AE}" type="presParOf" srcId="{8CFD69E3-5CE9-486C-8FA4-5187BFB28BEC}" destId="{D11390DD-5006-48D9-AB5D-645DD883AB0E}" srcOrd="1" destOrd="0" presId="urn:microsoft.com/office/officeart/2018/2/layout/IconVerticalSolidList"/>
    <dgm:cxn modelId="{15CCBF22-F2BA-4118-8433-9104189A68B6}" type="presParOf" srcId="{8CFD69E3-5CE9-486C-8FA4-5187BFB28BEC}" destId="{4B678354-9539-4288-8840-17951FC88A7F}" srcOrd="2" destOrd="0" presId="urn:microsoft.com/office/officeart/2018/2/layout/IconVerticalSolidList"/>
    <dgm:cxn modelId="{68E9637C-C4B4-4889-B5F0-6B34B18E766F}" type="presParOf" srcId="{8CFD69E3-5CE9-486C-8FA4-5187BFB28BEC}" destId="{CAD4FF3F-6F28-4E9E-92A1-7BDBD93B5C9F}" srcOrd="3" destOrd="0" presId="urn:microsoft.com/office/officeart/2018/2/layout/IconVerticalSolidList"/>
    <dgm:cxn modelId="{2B2E4332-0E97-42B0-AE8C-5B3137877C32}" type="presParOf" srcId="{8723235A-A3D5-4227-83CF-A94EDCA2B13E}" destId="{BEE3C1AF-975E-426C-AFD0-E5A0674F003E}" srcOrd="3" destOrd="0" presId="urn:microsoft.com/office/officeart/2018/2/layout/IconVerticalSolidList"/>
    <dgm:cxn modelId="{112D1118-2F8E-49DD-A6C3-A5A3C1223F3F}" type="presParOf" srcId="{8723235A-A3D5-4227-83CF-A94EDCA2B13E}" destId="{5B38BFD5-6FE9-47C4-8CB3-6B292F208441}" srcOrd="4" destOrd="0" presId="urn:microsoft.com/office/officeart/2018/2/layout/IconVerticalSolidList"/>
    <dgm:cxn modelId="{08597728-DB52-4570-95A0-3417D5A411DB}" type="presParOf" srcId="{5B38BFD5-6FE9-47C4-8CB3-6B292F208441}" destId="{8863C815-AFAA-41A8-A34C-380F05DCD235}" srcOrd="0" destOrd="0" presId="urn:microsoft.com/office/officeart/2018/2/layout/IconVerticalSolidList"/>
    <dgm:cxn modelId="{326DD27A-B0EF-4257-BED0-D406A1509C95}" type="presParOf" srcId="{5B38BFD5-6FE9-47C4-8CB3-6B292F208441}" destId="{0B6BC45C-AA0E-4BC8-812D-ABC7B7B0DB55}" srcOrd="1" destOrd="0" presId="urn:microsoft.com/office/officeart/2018/2/layout/IconVerticalSolidList"/>
    <dgm:cxn modelId="{AE6BAE8A-358A-4CD1-B38E-576806806A59}" type="presParOf" srcId="{5B38BFD5-6FE9-47C4-8CB3-6B292F208441}" destId="{708FA65B-317F-42C5-90E8-5D11A5A9FD23}" srcOrd="2" destOrd="0" presId="urn:microsoft.com/office/officeart/2018/2/layout/IconVerticalSolidList"/>
    <dgm:cxn modelId="{C2DF22D4-01D8-4C6C-8E4E-0EF9E585D012}" type="presParOf" srcId="{5B38BFD5-6FE9-47C4-8CB3-6B292F208441}" destId="{40225E69-E3DB-4634-A927-A938B441E6AB}" srcOrd="3" destOrd="0" presId="urn:microsoft.com/office/officeart/2018/2/layout/IconVerticalSolidList"/>
    <dgm:cxn modelId="{191E5267-D351-4FBA-997F-E2DA98BADD20}" type="presParOf" srcId="{8723235A-A3D5-4227-83CF-A94EDCA2B13E}" destId="{696C05F8-16A4-42F6-A74E-7F348FA9372F}" srcOrd="5" destOrd="0" presId="urn:microsoft.com/office/officeart/2018/2/layout/IconVerticalSolidList"/>
    <dgm:cxn modelId="{B918D1DF-7DBA-45A4-BB12-DE8A0657DE4A}" type="presParOf" srcId="{8723235A-A3D5-4227-83CF-A94EDCA2B13E}" destId="{E3F932A0-0F2D-4E1C-AD37-26885E6D66EB}" srcOrd="6" destOrd="0" presId="urn:microsoft.com/office/officeart/2018/2/layout/IconVerticalSolidList"/>
    <dgm:cxn modelId="{FCA69328-C556-4031-BC88-0799DC9A927C}" type="presParOf" srcId="{E3F932A0-0F2D-4E1C-AD37-26885E6D66EB}" destId="{A3FC4CFB-05E8-46CB-8CCD-103287D23CA7}" srcOrd="0" destOrd="0" presId="urn:microsoft.com/office/officeart/2018/2/layout/IconVerticalSolidList"/>
    <dgm:cxn modelId="{FD944A51-386A-413F-9E31-D40701D5AF10}" type="presParOf" srcId="{E3F932A0-0F2D-4E1C-AD37-26885E6D66EB}" destId="{A277AC73-A52A-44D5-9BCD-067E0C1D9591}" srcOrd="1" destOrd="0" presId="urn:microsoft.com/office/officeart/2018/2/layout/IconVerticalSolidList"/>
    <dgm:cxn modelId="{806FE980-6033-4CBC-A64F-ADE3AA05164B}" type="presParOf" srcId="{E3F932A0-0F2D-4E1C-AD37-26885E6D66EB}" destId="{5B30A9CB-049B-4A51-A14E-91AA6E4C9DC6}" srcOrd="2" destOrd="0" presId="urn:microsoft.com/office/officeart/2018/2/layout/IconVerticalSolidList"/>
    <dgm:cxn modelId="{816F7044-ED46-473B-9EEF-7227356272F0}" type="presParOf" srcId="{E3F932A0-0F2D-4E1C-AD37-26885E6D66EB}" destId="{1C92374E-568A-420B-8846-B22376A906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0A5100-88C4-438C-AACA-5EC04FE7136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1E070D2-3F12-4000-B0A6-63F48490D1C1}">
      <dgm:prSet/>
      <dgm:spPr/>
      <dgm:t>
        <a:bodyPr/>
        <a:lstStyle/>
        <a:p>
          <a:r>
            <a:rPr lang="en-US" b="0" i="0" baseline="0"/>
            <a:t>Add volatility-adjusted momentum (Sharpe/MAR ranking)</a:t>
          </a:r>
          <a:endParaRPr lang="en-US"/>
        </a:p>
      </dgm:t>
    </dgm:pt>
    <dgm:pt modelId="{DC0483F8-82C7-48DF-BEDB-E83936E286A4}" type="parTrans" cxnId="{0B12F0AD-76C7-4F3D-9765-52ED66F13AEA}">
      <dgm:prSet/>
      <dgm:spPr/>
      <dgm:t>
        <a:bodyPr/>
        <a:lstStyle/>
        <a:p>
          <a:endParaRPr lang="en-US"/>
        </a:p>
      </dgm:t>
    </dgm:pt>
    <dgm:pt modelId="{FB71947F-F9C5-4DF4-972A-9E43B444A704}" type="sibTrans" cxnId="{0B12F0AD-76C7-4F3D-9765-52ED66F13AEA}">
      <dgm:prSet/>
      <dgm:spPr/>
      <dgm:t>
        <a:bodyPr/>
        <a:lstStyle/>
        <a:p>
          <a:endParaRPr lang="en-US"/>
        </a:p>
      </dgm:t>
    </dgm:pt>
    <dgm:pt modelId="{BE79D3F2-D394-4F76-8BEF-28E59DEB3646}">
      <dgm:prSet/>
      <dgm:spPr/>
      <dgm:t>
        <a:bodyPr/>
        <a:lstStyle/>
        <a:p>
          <a:r>
            <a:rPr lang="en-US" b="0" i="0" baseline="0"/>
            <a:t>Apply bull/bear regime filters</a:t>
          </a:r>
          <a:endParaRPr lang="en-US"/>
        </a:p>
      </dgm:t>
    </dgm:pt>
    <dgm:pt modelId="{8C17C500-9738-4879-9780-B5D0938E62D3}" type="parTrans" cxnId="{84B7643C-1BBF-4CFB-9143-DA92742FF03E}">
      <dgm:prSet/>
      <dgm:spPr/>
      <dgm:t>
        <a:bodyPr/>
        <a:lstStyle/>
        <a:p>
          <a:endParaRPr lang="en-US"/>
        </a:p>
      </dgm:t>
    </dgm:pt>
    <dgm:pt modelId="{2E8A7B18-1808-4D6F-859C-9EA5FBAED278}" type="sibTrans" cxnId="{84B7643C-1BBF-4CFB-9143-DA92742FF03E}">
      <dgm:prSet/>
      <dgm:spPr/>
      <dgm:t>
        <a:bodyPr/>
        <a:lstStyle/>
        <a:p>
          <a:endParaRPr lang="en-US"/>
        </a:p>
      </dgm:t>
    </dgm:pt>
    <dgm:pt modelId="{72F232B1-3707-4E51-A8CA-E9176764A671}">
      <dgm:prSet/>
      <dgm:spPr/>
      <dgm:t>
        <a:bodyPr/>
        <a:lstStyle/>
        <a:p>
          <a:r>
            <a:rPr lang="en-US" b="0" i="0" baseline="0"/>
            <a:t>Adaptive position sizing (e.g., inverse volatility)</a:t>
          </a:r>
          <a:endParaRPr lang="en-US"/>
        </a:p>
      </dgm:t>
    </dgm:pt>
    <dgm:pt modelId="{4857A230-0D4A-4C49-9810-C8ADEA6AC8D2}" type="parTrans" cxnId="{ECE04973-57D5-4957-8B9C-C108002D3D3F}">
      <dgm:prSet/>
      <dgm:spPr/>
      <dgm:t>
        <a:bodyPr/>
        <a:lstStyle/>
        <a:p>
          <a:endParaRPr lang="en-US"/>
        </a:p>
      </dgm:t>
    </dgm:pt>
    <dgm:pt modelId="{15CF0D31-70C4-4D3C-97DB-7466A9360C4F}" type="sibTrans" cxnId="{ECE04973-57D5-4957-8B9C-C108002D3D3F}">
      <dgm:prSet/>
      <dgm:spPr/>
      <dgm:t>
        <a:bodyPr/>
        <a:lstStyle/>
        <a:p>
          <a:endParaRPr lang="en-US"/>
        </a:p>
      </dgm:t>
    </dgm:pt>
    <dgm:pt modelId="{732EFB0B-2713-4BB1-BF65-7F78BC15736F}">
      <dgm:prSet/>
      <dgm:spPr/>
      <dgm:t>
        <a:bodyPr/>
        <a:lstStyle/>
        <a:p>
          <a:r>
            <a:rPr lang="en-US" b="0" i="0" baseline="0"/>
            <a:t>Simulate transaction costs/slippage</a:t>
          </a:r>
          <a:endParaRPr lang="en-US"/>
        </a:p>
      </dgm:t>
    </dgm:pt>
    <dgm:pt modelId="{CA4A5658-6CAD-4CBE-829A-41EF1E1BDBF7}" type="parTrans" cxnId="{0C71611E-A6AA-41F7-956B-84D919DEEFED}">
      <dgm:prSet/>
      <dgm:spPr/>
      <dgm:t>
        <a:bodyPr/>
        <a:lstStyle/>
        <a:p>
          <a:endParaRPr lang="en-US"/>
        </a:p>
      </dgm:t>
    </dgm:pt>
    <dgm:pt modelId="{F21720AD-779F-477D-B16B-C6B66A0BB1D5}" type="sibTrans" cxnId="{0C71611E-A6AA-41F7-956B-84D919DEEFED}">
      <dgm:prSet/>
      <dgm:spPr/>
      <dgm:t>
        <a:bodyPr/>
        <a:lstStyle/>
        <a:p>
          <a:endParaRPr lang="en-US"/>
        </a:p>
      </dgm:t>
    </dgm:pt>
    <dgm:pt modelId="{267E3DEA-FC34-46F5-9D33-B6A6826657FC}">
      <dgm:prSet/>
      <dgm:spPr/>
      <dgm:t>
        <a:bodyPr/>
        <a:lstStyle/>
        <a:p>
          <a:r>
            <a:rPr lang="en-US" b="0" i="0" baseline="0"/>
            <a:t>Expand ETF universe (international, small-cap, sectors)</a:t>
          </a:r>
          <a:endParaRPr lang="en-US"/>
        </a:p>
      </dgm:t>
    </dgm:pt>
    <dgm:pt modelId="{11985F5B-CA41-490D-A772-99D19928C995}" type="parTrans" cxnId="{47AA8354-8804-4112-9198-D9AAF1EC7077}">
      <dgm:prSet/>
      <dgm:spPr/>
      <dgm:t>
        <a:bodyPr/>
        <a:lstStyle/>
        <a:p>
          <a:endParaRPr lang="en-US"/>
        </a:p>
      </dgm:t>
    </dgm:pt>
    <dgm:pt modelId="{1391F287-B6DD-4354-8BF7-0459F8AD42A5}" type="sibTrans" cxnId="{47AA8354-8804-4112-9198-D9AAF1EC7077}">
      <dgm:prSet/>
      <dgm:spPr/>
      <dgm:t>
        <a:bodyPr/>
        <a:lstStyle/>
        <a:p>
          <a:endParaRPr lang="en-US"/>
        </a:p>
      </dgm:t>
    </dgm:pt>
    <dgm:pt modelId="{6C696F26-05AA-1448-87B2-E335BDD0948F}" type="pres">
      <dgm:prSet presAssocID="{2B0A5100-88C4-438C-AACA-5EC04FE71360}" presName="vert0" presStyleCnt="0">
        <dgm:presLayoutVars>
          <dgm:dir/>
          <dgm:animOne val="branch"/>
          <dgm:animLvl val="lvl"/>
        </dgm:presLayoutVars>
      </dgm:prSet>
      <dgm:spPr/>
    </dgm:pt>
    <dgm:pt modelId="{95AAA5F7-3327-4E44-8B8D-C5BA5765A026}" type="pres">
      <dgm:prSet presAssocID="{51E070D2-3F12-4000-B0A6-63F48490D1C1}" presName="thickLine" presStyleLbl="alignNode1" presStyleIdx="0" presStyleCnt="5"/>
      <dgm:spPr/>
    </dgm:pt>
    <dgm:pt modelId="{235626A4-637A-2D48-8337-37B4BE6DA5A9}" type="pres">
      <dgm:prSet presAssocID="{51E070D2-3F12-4000-B0A6-63F48490D1C1}" presName="horz1" presStyleCnt="0"/>
      <dgm:spPr/>
    </dgm:pt>
    <dgm:pt modelId="{0695856A-D43D-984C-B4A2-B5D7E05766F8}" type="pres">
      <dgm:prSet presAssocID="{51E070D2-3F12-4000-B0A6-63F48490D1C1}" presName="tx1" presStyleLbl="revTx" presStyleIdx="0" presStyleCnt="5"/>
      <dgm:spPr/>
    </dgm:pt>
    <dgm:pt modelId="{93148F71-4498-FF4D-B773-C3214FFC6F19}" type="pres">
      <dgm:prSet presAssocID="{51E070D2-3F12-4000-B0A6-63F48490D1C1}" presName="vert1" presStyleCnt="0"/>
      <dgm:spPr/>
    </dgm:pt>
    <dgm:pt modelId="{4F173232-3E66-C74D-A16B-FAD0E1F88823}" type="pres">
      <dgm:prSet presAssocID="{BE79D3F2-D394-4F76-8BEF-28E59DEB3646}" presName="thickLine" presStyleLbl="alignNode1" presStyleIdx="1" presStyleCnt="5"/>
      <dgm:spPr/>
    </dgm:pt>
    <dgm:pt modelId="{70978145-5F78-1643-80EE-9C617FE71033}" type="pres">
      <dgm:prSet presAssocID="{BE79D3F2-D394-4F76-8BEF-28E59DEB3646}" presName="horz1" presStyleCnt="0"/>
      <dgm:spPr/>
    </dgm:pt>
    <dgm:pt modelId="{36221CB0-40E1-E04E-AB00-42C12DC2DE7A}" type="pres">
      <dgm:prSet presAssocID="{BE79D3F2-D394-4F76-8BEF-28E59DEB3646}" presName="tx1" presStyleLbl="revTx" presStyleIdx="1" presStyleCnt="5"/>
      <dgm:spPr/>
    </dgm:pt>
    <dgm:pt modelId="{AD025017-719E-CE46-B291-CCB8FCC7F18F}" type="pres">
      <dgm:prSet presAssocID="{BE79D3F2-D394-4F76-8BEF-28E59DEB3646}" presName="vert1" presStyleCnt="0"/>
      <dgm:spPr/>
    </dgm:pt>
    <dgm:pt modelId="{37AF2FB6-B5CE-3044-8D9D-FE8013C89311}" type="pres">
      <dgm:prSet presAssocID="{72F232B1-3707-4E51-A8CA-E9176764A671}" presName="thickLine" presStyleLbl="alignNode1" presStyleIdx="2" presStyleCnt="5"/>
      <dgm:spPr/>
    </dgm:pt>
    <dgm:pt modelId="{161A1CEA-2F99-8F49-A142-6F5681863EF9}" type="pres">
      <dgm:prSet presAssocID="{72F232B1-3707-4E51-A8CA-E9176764A671}" presName="horz1" presStyleCnt="0"/>
      <dgm:spPr/>
    </dgm:pt>
    <dgm:pt modelId="{4728FC2C-E03F-C940-86C0-3E8AB0630CE1}" type="pres">
      <dgm:prSet presAssocID="{72F232B1-3707-4E51-A8CA-E9176764A671}" presName="tx1" presStyleLbl="revTx" presStyleIdx="2" presStyleCnt="5"/>
      <dgm:spPr/>
    </dgm:pt>
    <dgm:pt modelId="{8E7E0323-196F-2440-B109-09DFC29E2941}" type="pres">
      <dgm:prSet presAssocID="{72F232B1-3707-4E51-A8CA-E9176764A671}" presName="vert1" presStyleCnt="0"/>
      <dgm:spPr/>
    </dgm:pt>
    <dgm:pt modelId="{B95A1361-9117-BF4E-A029-F785FD1C4D85}" type="pres">
      <dgm:prSet presAssocID="{732EFB0B-2713-4BB1-BF65-7F78BC15736F}" presName="thickLine" presStyleLbl="alignNode1" presStyleIdx="3" presStyleCnt="5"/>
      <dgm:spPr/>
    </dgm:pt>
    <dgm:pt modelId="{ADABBC84-16B0-5F4E-BD26-FB6560B00268}" type="pres">
      <dgm:prSet presAssocID="{732EFB0B-2713-4BB1-BF65-7F78BC15736F}" presName="horz1" presStyleCnt="0"/>
      <dgm:spPr/>
    </dgm:pt>
    <dgm:pt modelId="{1A03327D-4450-D646-BB88-276CA4F0B504}" type="pres">
      <dgm:prSet presAssocID="{732EFB0B-2713-4BB1-BF65-7F78BC15736F}" presName="tx1" presStyleLbl="revTx" presStyleIdx="3" presStyleCnt="5"/>
      <dgm:spPr/>
    </dgm:pt>
    <dgm:pt modelId="{C208FE6F-32C0-C74E-9407-1D8FF8F150E9}" type="pres">
      <dgm:prSet presAssocID="{732EFB0B-2713-4BB1-BF65-7F78BC15736F}" presName="vert1" presStyleCnt="0"/>
      <dgm:spPr/>
    </dgm:pt>
    <dgm:pt modelId="{072898B8-EDD6-174D-BBE5-571E16778836}" type="pres">
      <dgm:prSet presAssocID="{267E3DEA-FC34-46F5-9D33-B6A6826657FC}" presName="thickLine" presStyleLbl="alignNode1" presStyleIdx="4" presStyleCnt="5"/>
      <dgm:spPr/>
    </dgm:pt>
    <dgm:pt modelId="{C91635EB-7931-3B41-B702-EDF91C97E53B}" type="pres">
      <dgm:prSet presAssocID="{267E3DEA-FC34-46F5-9D33-B6A6826657FC}" presName="horz1" presStyleCnt="0"/>
      <dgm:spPr/>
    </dgm:pt>
    <dgm:pt modelId="{7DE75C75-ABD8-464E-BD5B-EB1CAA0F2BA0}" type="pres">
      <dgm:prSet presAssocID="{267E3DEA-FC34-46F5-9D33-B6A6826657FC}" presName="tx1" presStyleLbl="revTx" presStyleIdx="4" presStyleCnt="5"/>
      <dgm:spPr/>
    </dgm:pt>
    <dgm:pt modelId="{2EC59F74-A279-9C45-85B6-8663C0AA7150}" type="pres">
      <dgm:prSet presAssocID="{267E3DEA-FC34-46F5-9D33-B6A6826657FC}" presName="vert1" presStyleCnt="0"/>
      <dgm:spPr/>
    </dgm:pt>
  </dgm:ptLst>
  <dgm:cxnLst>
    <dgm:cxn modelId="{0C71611E-A6AA-41F7-956B-84D919DEEFED}" srcId="{2B0A5100-88C4-438C-AACA-5EC04FE71360}" destId="{732EFB0B-2713-4BB1-BF65-7F78BC15736F}" srcOrd="3" destOrd="0" parTransId="{CA4A5658-6CAD-4CBE-829A-41EF1E1BDBF7}" sibTransId="{F21720AD-779F-477D-B16B-C6B66A0BB1D5}"/>
    <dgm:cxn modelId="{84B7643C-1BBF-4CFB-9143-DA92742FF03E}" srcId="{2B0A5100-88C4-438C-AACA-5EC04FE71360}" destId="{BE79D3F2-D394-4F76-8BEF-28E59DEB3646}" srcOrd="1" destOrd="0" parTransId="{8C17C500-9738-4879-9780-B5D0938E62D3}" sibTransId="{2E8A7B18-1808-4D6F-859C-9EA5FBAED278}"/>
    <dgm:cxn modelId="{47AA8354-8804-4112-9198-D9AAF1EC7077}" srcId="{2B0A5100-88C4-438C-AACA-5EC04FE71360}" destId="{267E3DEA-FC34-46F5-9D33-B6A6826657FC}" srcOrd="4" destOrd="0" parTransId="{11985F5B-CA41-490D-A772-99D19928C995}" sibTransId="{1391F287-B6DD-4354-8BF7-0459F8AD42A5}"/>
    <dgm:cxn modelId="{ECE04973-57D5-4957-8B9C-C108002D3D3F}" srcId="{2B0A5100-88C4-438C-AACA-5EC04FE71360}" destId="{72F232B1-3707-4E51-A8CA-E9176764A671}" srcOrd="2" destOrd="0" parTransId="{4857A230-0D4A-4C49-9810-C8ADEA6AC8D2}" sibTransId="{15CF0D31-70C4-4D3C-97DB-7466A9360C4F}"/>
    <dgm:cxn modelId="{2319E67E-5DF0-4E43-8A59-D5CC88238C9C}" type="presOf" srcId="{267E3DEA-FC34-46F5-9D33-B6A6826657FC}" destId="{7DE75C75-ABD8-464E-BD5B-EB1CAA0F2BA0}" srcOrd="0" destOrd="0" presId="urn:microsoft.com/office/officeart/2008/layout/LinedList"/>
    <dgm:cxn modelId="{0B12F0AD-76C7-4F3D-9765-52ED66F13AEA}" srcId="{2B0A5100-88C4-438C-AACA-5EC04FE71360}" destId="{51E070D2-3F12-4000-B0A6-63F48490D1C1}" srcOrd="0" destOrd="0" parTransId="{DC0483F8-82C7-48DF-BEDB-E83936E286A4}" sibTransId="{FB71947F-F9C5-4DF4-972A-9E43B444A704}"/>
    <dgm:cxn modelId="{322E40B2-D6C3-D946-9C92-57C92A4D1F37}" type="presOf" srcId="{72F232B1-3707-4E51-A8CA-E9176764A671}" destId="{4728FC2C-E03F-C940-86C0-3E8AB0630CE1}" srcOrd="0" destOrd="0" presId="urn:microsoft.com/office/officeart/2008/layout/LinedList"/>
    <dgm:cxn modelId="{9CA1CCB7-AB1A-FE41-965A-35BFEBC46C26}" type="presOf" srcId="{2B0A5100-88C4-438C-AACA-5EC04FE71360}" destId="{6C696F26-05AA-1448-87B2-E335BDD0948F}" srcOrd="0" destOrd="0" presId="urn:microsoft.com/office/officeart/2008/layout/LinedList"/>
    <dgm:cxn modelId="{B50CAAD3-F2AC-9946-AB4E-384F0D4A99F9}" type="presOf" srcId="{BE79D3F2-D394-4F76-8BEF-28E59DEB3646}" destId="{36221CB0-40E1-E04E-AB00-42C12DC2DE7A}" srcOrd="0" destOrd="0" presId="urn:microsoft.com/office/officeart/2008/layout/LinedList"/>
    <dgm:cxn modelId="{C916BFD7-3AA0-444E-925D-7C4F64AFD203}" type="presOf" srcId="{51E070D2-3F12-4000-B0A6-63F48490D1C1}" destId="{0695856A-D43D-984C-B4A2-B5D7E05766F8}" srcOrd="0" destOrd="0" presId="urn:microsoft.com/office/officeart/2008/layout/LinedList"/>
    <dgm:cxn modelId="{010355DC-DCF0-144F-84CF-D4B9C82D71FA}" type="presOf" srcId="{732EFB0B-2713-4BB1-BF65-7F78BC15736F}" destId="{1A03327D-4450-D646-BB88-276CA4F0B504}" srcOrd="0" destOrd="0" presId="urn:microsoft.com/office/officeart/2008/layout/LinedList"/>
    <dgm:cxn modelId="{D382C8D8-0FEF-2E40-8264-EBFBBE903F3F}" type="presParOf" srcId="{6C696F26-05AA-1448-87B2-E335BDD0948F}" destId="{95AAA5F7-3327-4E44-8B8D-C5BA5765A026}" srcOrd="0" destOrd="0" presId="urn:microsoft.com/office/officeart/2008/layout/LinedList"/>
    <dgm:cxn modelId="{D18F1870-8DBC-A24B-B081-515B57579A24}" type="presParOf" srcId="{6C696F26-05AA-1448-87B2-E335BDD0948F}" destId="{235626A4-637A-2D48-8337-37B4BE6DA5A9}" srcOrd="1" destOrd="0" presId="urn:microsoft.com/office/officeart/2008/layout/LinedList"/>
    <dgm:cxn modelId="{2546A5D8-210A-454C-AF51-DF30D7578F11}" type="presParOf" srcId="{235626A4-637A-2D48-8337-37B4BE6DA5A9}" destId="{0695856A-D43D-984C-B4A2-B5D7E05766F8}" srcOrd="0" destOrd="0" presId="urn:microsoft.com/office/officeart/2008/layout/LinedList"/>
    <dgm:cxn modelId="{83907747-3717-3646-8A6A-7C1A3EF57697}" type="presParOf" srcId="{235626A4-637A-2D48-8337-37B4BE6DA5A9}" destId="{93148F71-4498-FF4D-B773-C3214FFC6F19}" srcOrd="1" destOrd="0" presId="urn:microsoft.com/office/officeart/2008/layout/LinedList"/>
    <dgm:cxn modelId="{EF714698-6B75-5546-9D86-EFB92EE57491}" type="presParOf" srcId="{6C696F26-05AA-1448-87B2-E335BDD0948F}" destId="{4F173232-3E66-C74D-A16B-FAD0E1F88823}" srcOrd="2" destOrd="0" presId="urn:microsoft.com/office/officeart/2008/layout/LinedList"/>
    <dgm:cxn modelId="{C4265EF4-5E83-214E-8E0D-A697608E34C1}" type="presParOf" srcId="{6C696F26-05AA-1448-87B2-E335BDD0948F}" destId="{70978145-5F78-1643-80EE-9C617FE71033}" srcOrd="3" destOrd="0" presId="urn:microsoft.com/office/officeart/2008/layout/LinedList"/>
    <dgm:cxn modelId="{0A785AB6-6A7D-3842-8373-0437FB317DE9}" type="presParOf" srcId="{70978145-5F78-1643-80EE-9C617FE71033}" destId="{36221CB0-40E1-E04E-AB00-42C12DC2DE7A}" srcOrd="0" destOrd="0" presId="urn:microsoft.com/office/officeart/2008/layout/LinedList"/>
    <dgm:cxn modelId="{FA0D74E9-9665-9942-B03F-D1E98F6AC0ED}" type="presParOf" srcId="{70978145-5F78-1643-80EE-9C617FE71033}" destId="{AD025017-719E-CE46-B291-CCB8FCC7F18F}" srcOrd="1" destOrd="0" presId="urn:microsoft.com/office/officeart/2008/layout/LinedList"/>
    <dgm:cxn modelId="{8F551A5A-1D88-B348-B319-5A6AE0374B96}" type="presParOf" srcId="{6C696F26-05AA-1448-87B2-E335BDD0948F}" destId="{37AF2FB6-B5CE-3044-8D9D-FE8013C89311}" srcOrd="4" destOrd="0" presId="urn:microsoft.com/office/officeart/2008/layout/LinedList"/>
    <dgm:cxn modelId="{5279C25F-7D69-AD46-BF8F-AE1445C11180}" type="presParOf" srcId="{6C696F26-05AA-1448-87B2-E335BDD0948F}" destId="{161A1CEA-2F99-8F49-A142-6F5681863EF9}" srcOrd="5" destOrd="0" presId="urn:microsoft.com/office/officeart/2008/layout/LinedList"/>
    <dgm:cxn modelId="{4C435FF1-39FA-DD42-A69C-C97539AA5C27}" type="presParOf" srcId="{161A1CEA-2F99-8F49-A142-6F5681863EF9}" destId="{4728FC2C-E03F-C940-86C0-3E8AB0630CE1}" srcOrd="0" destOrd="0" presId="urn:microsoft.com/office/officeart/2008/layout/LinedList"/>
    <dgm:cxn modelId="{75613427-55F0-8743-B46B-FCE3E5706336}" type="presParOf" srcId="{161A1CEA-2F99-8F49-A142-6F5681863EF9}" destId="{8E7E0323-196F-2440-B109-09DFC29E2941}" srcOrd="1" destOrd="0" presId="urn:microsoft.com/office/officeart/2008/layout/LinedList"/>
    <dgm:cxn modelId="{E672AF9A-64A6-0348-8146-4649A1C4A4A4}" type="presParOf" srcId="{6C696F26-05AA-1448-87B2-E335BDD0948F}" destId="{B95A1361-9117-BF4E-A029-F785FD1C4D85}" srcOrd="6" destOrd="0" presId="urn:microsoft.com/office/officeart/2008/layout/LinedList"/>
    <dgm:cxn modelId="{E3E37AD5-0B0D-FA46-A024-5B57BBECD39E}" type="presParOf" srcId="{6C696F26-05AA-1448-87B2-E335BDD0948F}" destId="{ADABBC84-16B0-5F4E-BD26-FB6560B00268}" srcOrd="7" destOrd="0" presId="urn:microsoft.com/office/officeart/2008/layout/LinedList"/>
    <dgm:cxn modelId="{B12E3024-C52D-DD48-88BB-099503ADD941}" type="presParOf" srcId="{ADABBC84-16B0-5F4E-BD26-FB6560B00268}" destId="{1A03327D-4450-D646-BB88-276CA4F0B504}" srcOrd="0" destOrd="0" presId="urn:microsoft.com/office/officeart/2008/layout/LinedList"/>
    <dgm:cxn modelId="{C02D3AF8-5B0C-CD46-8336-79639B369D1D}" type="presParOf" srcId="{ADABBC84-16B0-5F4E-BD26-FB6560B00268}" destId="{C208FE6F-32C0-C74E-9407-1D8FF8F150E9}" srcOrd="1" destOrd="0" presId="urn:microsoft.com/office/officeart/2008/layout/LinedList"/>
    <dgm:cxn modelId="{2C3B16EA-7C7D-354D-8F24-B2FA8AD8C788}" type="presParOf" srcId="{6C696F26-05AA-1448-87B2-E335BDD0948F}" destId="{072898B8-EDD6-174D-BBE5-571E16778836}" srcOrd="8" destOrd="0" presId="urn:microsoft.com/office/officeart/2008/layout/LinedList"/>
    <dgm:cxn modelId="{4D30C0AD-F5E4-D444-812D-40A715303750}" type="presParOf" srcId="{6C696F26-05AA-1448-87B2-E335BDD0948F}" destId="{C91635EB-7931-3B41-B702-EDF91C97E53B}" srcOrd="9" destOrd="0" presId="urn:microsoft.com/office/officeart/2008/layout/LinedList"/>
    <dgm:cxn modelId="{81A109BC-D129-CB4A-8B50-9CBE0AAAD9E9}" type="presParOf" srcId="{C91635EB-7931-3B41-B702-EDF91C97E53B}" destId="{7DE75C75-ABD8-464E-BD5B-EB1CAA0F2BA0}" srcOrd="0" destOrd="0" presId="urn:microsoft.com/office/officeart/2008/layout/LinedList"/>
    <dgm:cxn modelId="{AABB88FE-66BF-1B4C-A26F-B140278DA74C}" type="presParOf" srcId="{C91635EB-7931-3B41-B702-EDF91C97E53B}" destId="{2EC59F74-A279-9C45-85B6-8663C0AA71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65273D-B172-4601-A7F1-6A201E5500F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48A876-D4FD-4E03-B389-9ACB2CD1A3A6}">
      <dgm:prSet/>
      <dgm:spPr/>
      <dgm:t>
        <a:bodyPr/>
        <a:lstStyle/>
        <a:p>
          <a:pPr>
            <a:defRPr cap="all"/>
          </a:pPr>
          <a:r>
            <a:rPr lang="en-US" b="0" i="0" baseline="0"/>
            <a:t>Start a fund based on this model? </a:t>
          </a:r>
          <a:r>
            <a:rPr lang="en-US" b="1" i="0" baseline="0"/>
            <a:t>Yes</a:t>
          </a:r>
          <a:endParaRPr lang="en-US"/>
        </a:p>
      </dgm:t>
    </dgm:pt>
    <dgm:pt modelId="{425D2114-F758-4279-8B88-378F7DAB317D}" type="parTrans" cxnId="{8DA1DD39-8D24-4A47-8803-A0AEC058490B}">
      <dgm:prSet/>
      <dgm:spPr/>
      <dgm:t>
        <a:bodyPr/>
        <a:lstStyle/>
        <a:p>
          <a:endParaRPr lang="en-US"/>
        </a:p>
      </dgm:t>
    </dgm:pt>
    <dgm:pt modelId="{EC47E5DC-E670-40CB-A80A-933FB4A6B7F1}" type="sibTrans" cxnId="{8DA1DD39-8D24-4A47-8803-A0AEC058490B}">
      <dgm:prSet/>
      <dgm:spPr/>
      <dgm:t>
        <a:bodyPr/>
        <a:lstStyle/>
        <a:p>
          <a:endParaRPr lang="en-US"/>
        </a:p>
      </dgm:t>
    </dgm:pt>
    <dgm:pt modelId="{E8EBF4F0-22C6-4F83-B2F2-CA13269DAB2C}">
      <dgm:prSet/>
      <dgm:spPr/>
      <dgm:t>
        <a:bodyPr/>
        <a:lstStyle/>
        <a:p>
          <a:pPr>
            <a:defRPr cap="all"/>
          </a:pPr>
          <a:r>
            <a:rPr lang="en-US" b="0" i="0" baseline="0"/>
            <a:t>Transparent and systematic strategy</a:t>
          </a:r>
          <a:endParaRPr lang="en-US"/>
        </a:p>
      </dgm:t>
    </dgm:pt>
    <dgm:pt modelId="{4B36E689-0EB5-4FBA-8C63-518008006415}" type="parTrans" cxnId="{C3A4D36F-660B-46AB-B02E-40F1119E562E}">
      <dgm:prSet/>
      <dgm:spPr/>
      <dgm:t>
        <a:bodyPr/>
        <a:lstStyle/>
        <a:p>
          <a:endParaRPr lang="en-US"/>
        </a:p>
      </dgm:t>
    </dgm:pt>
    <dgm:pt modelId="{0660BCEC-FFEA-4BBE-9337-5654964E5F9C}" type="sibTrans" cxnId="{C3A4D36F-660B-46AB-B02E-40F1119E562E}">
      <dgm:prSet/>
      <dgm:spPr/>
      <dgm:t>
        <a:bodyPr/>
        <a:lstStyle/>
        <a:p>
          <a:endParaRPr lang="en-US"/>
        </a:p>
      </dgm:t>
    </dgm:pt>
    <dgm:pt modelId="{3E05FA51-1821-4854-BA87-2F17BCE29299}">
      <dgm:prSet/>
      <dgm:spPr/>
      <dgm:t>
        <a:bodyPr/>
        <a:lstStyle/>
        <a:p>
          <a:pPr>
            <a:defRPr cap="all"/>
          </a:pPr>
          <a:r>
            <a:rPr lang="en-US" b="0" i="0" baseline="0"/>
            <a:t>Robust performance with limited asset set</a:t>
          </a:r>
          <a:endParaRPr lang="en-US"/>
        </a:p>
      </dgm:t>
    </dgm:pt>
    <dgm:pt modelId="{C23E30B7-3796-4BD2-B93A-1702FD89E1A0}" type="parTrans" cxnId="{24E717B2-8868-49E3-AD1F-CB8EA97922B3}">
      <dgm:prSet/>
      <dgm:spPr/>
      <dgm:t>
        <a:bodyPr/>
        <a:lstStyle/>
        <a:p>
          <a:endParaRPr lang="en-US"/>
        </a:p>
      </dgm:t>
    </dgm:pt>
    <dgm:pt modelId="{AF40A724-994E-45AB-8F99-EEEB5834F15E}" type="sibTrans" cxnId="{24E717B2-8868-49E3-AD1F-CB8EA97922B3}">
      <dgm:prSet/>
      <dgm:spPr/>
      <dgm:t>
        <a:bodyPr/>
        <a:lstStyle/>
        <a:p>
          <a:endParaRPr lang="en-US"/>
        </a:p>
      </dgm:t>
    </dgm:pt>
    <dgm:pt modelId="{758195D7-D8CC-4B82-8351-6D1820AF65B4}">
      <dgm:prSet/>
      <dgm:spPr/>
      <dgm:t>
        <a:bodyPr/>
        <a:lstStyle/>
        <a:p>
          <a:pPr>
            <a:defRPr cap="all"/>
          </a:pPr>
          <a:r>
            <a:rPr lang="en-US" b="0" i="0" baseline="0"/>
            <a:t>Data-driven &amp; replicable</a:t>
          </a:r>
          <a:endParaRPr lang="en-US"/>
        </a:p>
      </dgm:t>
    </dgm:pt>
    <dgm:pt modelId="{DC3A57B3-9576-4A3E-B306-42E9507E2B5F}" type="parTrans" cxnId="{94D4BDB9-32F8-4429-BA51-0FFB8362156B}">
      <dgm:prSet/>
      <dgm:spPr/>
      <dgm:t>
        <a:bodyPr/>
        <a:lstStyle/>
        <a:p>
          <a:endParaRPr lang="en-US"/>
        </a:p>
      </dgm:t>
    </dgm:pt>
    <dgm:pt modelId="{A2AD9374-F8CB-4183-8FE8-50B3E74BE946}" type="sibTrans" cxnId="{94D4BDB9-32F8-4429-BA51-0FFB8362156B}">
      <dgm:prSet/>
      <dgm:spPr/>
      <dgm:t>
        <a:bodyPr/>
        <a:lstStyle/>
        <a:p>
          <a:endParaRPr lang="en-US"/>
        </a:p>
      </dgm:t>
    </dgm:pt>
    <dgm:pt modelId="{2DB6D386-C060-45EB-A528-35034C959658}" type="pres">
      <dgm:prSet presAssocID="{F565273D-B172-4601-A7F1-6A201E5500FF}" presName="root" presStyleCnt="0">
        <dgm:presLayoutVars>
          <dgm:dir/>
          <dgm:resizeHandles val="exact"/>
        </dgm:presLayoutVars>
      </dgm:prSet>
      <dgm:spPr/>
    </dgm:pt>
    <dgm:pt modelId="{C04F8B55-DA05-4F01-8323-ECE5D5487EF9}" type="pres">
      <dgm:prSet presAssocID="{BD48A876-D4FD-4E03-B389-9ACB2CD1A3A6}" presName="compNode" presStyleCnt="0"/>
      <dgm:spPr/>
    </dgm:pt>
    <dgm:pt modelId="{87D9BAFB-CFD8-46DF-B727-96901BD4F142}" type="pres">
      <dgm:prSet presAssocID="{BD48A876-D4FD-4E03-B389-9ACB2CD1A3A6}" presName="iconBgRect" presStyleLbl="bgShp" presStyleIdx="0" presStyleCnt="4"/>
      <dgm:spPr/>
    </dgm:pt>
    <dgm:pt modelId="{D250BD3C-1347-4B4E-869B-C3CDCBDCF14D}" type="pres">
      <dgm:prSet presAssocID="{BD48A876-D4FD-4E03-B389-9ACB2CD1A3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8E4D5A68-983A-4955-9129-7B878C1867F2}" type="pres">
      <dgm:prSet presAssocID="{BD48A876-D4FD-4E03-B389-9ACB2CD1A3A6}" presName="spaceRect" presStyleCnt="0"/>
      <dgm:spPr/>
    </dgm:pt>
    <dgm:pt modelId="{4FBA0E08-C2AF-45E8-9409-9197BAD29931}" type="pres">
      <dgm:prSet presAssocID="{BD48A876-D4FD-4E03-B389-9ACB2CD1A3A6}" presName="textRect" presStyleLbl="revTx" presStyleIdx="0" presStyleCnt="4">
        <dgm:presLayoutVars>
          <dgm:chMax val="1"/>
          <dgm:chPref val="1"/>
        </dgm:presLayoutVars>
      </dgm:prSet>
      <dgm:spPr/>
    </dgm:pt>
    <dgm:pt modelId="{D354042D-0179-48BF-86F5-C75476D374AF}" type="pres">
      <dgm:prSet presAssocID="{EC47E5DC-E670-40CB-A80A-933FB4A6B7F1}" presName="sibTrans" presStyleCnt="0"/>
      <dgm:spPr/>
    </dgm:pt>
    <dgm:pt modelId="{F69541D1-701F-42CF-AE08-E1C2477E5BD6}" type="pres">
      <dgm:prSet presAssocID="{E8EBF4F0-22C6-4F83-B2F2-CA13269DAB2C}" presName="compNode" presStyleCnt="0"/>
      <dgm:spPr/>
    </dgm:pt>
    <dgm:pt modelId="{989FE414-EA34-4634-9777-C309FEB9EBD2}" type="pres">
      <dgm:prSet presAssocID="{E8EBF4F0-22C6-4F83-B2F2-CA13269DAB2C}" presName="iconBgRect" presStyleLbl="bgShp" presStyleIdx="1" presStyleCnt="4"/>
      <dgm:spPr/>
    </dgm:pt>
    <dgm:pt modelId="{86C5EC83-F41A-4FF5-A6B0-91E314096A7E}" type="pres">
      <dgm:prSet presAssocID="{E8EBF4F0-22C6-4F83-B2F2-CA13269DAB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4AD01F9-AF90-45B6-A3B9-DE87369E5ED2}" type="pres">
      <dgm:prSet presAssocID="{E8EBF4F0-22C6-4F83-B2F2-CA13269DAB2C}" presName="spaceRect" presStyleCnt="0"/>
      <dgm:spPr/>
    </dgm:pt>
    <dgm:pt modelId="{92AC0CE3-6AED-4790-898E-72888A3F5899}" type="pres">
      <dgm:prSet presAssocID="{E8EBF4F0-22C6-4F83-B2F2-CA13269DAB2C}" presName="textRect" presStyleLbl="revTx" presStyleIdx="1" presStyleCnt="4">
        <dgm:presLayoutVars>
          <dgm:chMax val="1"/>
          <dgm:chPref val="1"/>
        </dgm:presLayoutVars>
      </dgm:prSet>
      <dgm:spPr/>
    </dgm:pt>
    <dgm:pt modelId="{77FB15BA-3B95-4DE8-932A-B41398708918}" type="pres">
      <dgm:prSet presAssocID="{0660BCEC-FFEA-4BBE-9337-5654964E5F9C}" presName="sibTrans" presStyleCnt="0"/>
      <dgm:spPr/>
    </dgm:pt>
    <dgm:pt modelId="{4B6D3F39-691B-4231-8A40-0032D45F2A90}" type="pres">
      <dgm:prSet presAssocID="{3E05FA51-1821-4854-BA87-2F17BCE29299}" presName="compNode" presStyleCnt="0"/>
      <dgm:spPr/>
    </dgm:pt>
    <dgm:pt modelId="{7ED9CD34-5808-4FBF-AE8A-38EE29FD4AF5}" type="pres">
      <dgm:prSet presAssocID="{3E05FA51-1821-4854-BA87-2F17BCE29299}" presName="iconBgRect" presStyleLbl="bgShp" presStyleIdx="2" presStyleCnt="4"/>
      <dgm:spPr/>
    </dgm:pt>
    <dgm:pt modelId="{A90ABEC8-03F1-47B9-AFFE-F2D731528E70}" type="pres">
      <dgm:prSet presAssocID="{3E05FA51-1821-4854-BA87-2F17BCE292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A0DB1F-7C50-4F0D-8C30-BEE6CF40493F}" type="pres">
      <dgm:prSet presAssocID="{3E05FA51-1821-4854-BA87-2F17BCE29299}" presName="spaceRect" presStyleCnt="0"/>
      <dgm:spPr/>
    </dgm:pt>
    <dgm:pt modelId="{0817C223-0BBB-4171-8FD8-FE254BC31056}" type="pres">
      <dgm:prSet presAssocID="{3E05FA51-1821-4854-BA87-2F17BCE29299}" presName="textRect" presStyleLbl="revTx" presStyleIdx="2" presStyleCnt="4">
        <dgm:presLayoutVars>
          <dgm:chMax val="1"/>
          <dgm:chPref val="1"/>
        </dgm:presLayoutVars>
      </dgm:prSet>
      <dgm:spPr/>
    </dgm:pt>
    <dgm:pt modelId="{75631547-7D8C-41DC-A7A3-21C8B101DCFD}" type="pres">
      <dgm:prSet presAssocID="{AF40A724-994E-45AB-8F99-EEEB5834F15E}" presName="sibTrans" presStyleCnt="0"/>
      <dgm:spPr/>
    </dgm:pt>
    <dgm:pt modelId="{5D2566E5-6816-48A2-B489-D43343D0B434}" type="pres">
      <dgm:prSet presAssocID="{758195D7-D8CC-4B82-8351-6D1820AF65B4}" presName="compNode" presStyleCnt="0"/>
      <dgm:spPr/>
    </dgm:pt>
    <dgm:pt modelId="{C8DFD22C-1021-48E1-859F-F5C4F80DB204}" type="pres">
      <dgm:prSet presAssocID="{758195D7-D8CC-4B82-8351-6D1820AF65B4}" presName="iconBgRect" presStyleLbl="bgShp" presStyleIdx="3" presStyleCnt="4"/>
      <dgm:spPr/>
    </dgm:pt>
    <dgm:pt modelId="{C7E4DEF8-D4F9-4018-9327-F18B0A693740}" type="pres">
      <dgm:prSet presAssocID="{758195D7-D8CC-4B82-8351-6D1820AF65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D2A590-5A7B-4C1B-B44A-C40281BC44B2}" type="pres">
      <dgm:prSet presAssocID="{758195D7-D8CC-4B82-8351-6D1820AF65B4}" presName="spaceRect" presStyleCnt="0"/>
      <dgm:spPr/>
    </dgm:pt>
    <dgm:pt modelId="{29AC5609-AF40-44B4-A936-F30C68EA60F6}" type="pres">
      <dgm:prSet presAssocID="{758195D7-D8CC-4B82-8351-6D1820AF65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A1DD39-8D24-4A47-8803-A0AEC058490B}" srcId="{F565273D-B172-4601-A7F1-6A201E5500FF}" destId="{BD48A876-D4FD-4E03-B389-9ACB2CD1A3A6}" srcOrd="0" destOrd="0" parTransId="{425D2114-F758-4279-8B88-378F7DAB317D}" sibTransId="{EC47E5DC-E670-40CB-A80A-933FB4A6B7F1}"/>
    <dgm:cxn modelId="{C3A4D36F-660B-46AB-B02E-40F1119E562E}" srcId="{F565273D-B172-4601-A7F1-6A201E5500FF}" destId="{E8EBF4F0-22C6-4F83-B2F2-CA13269DAB2C}" srcOrd="1" destOrd="0" parTransId="{4B36E689-0EB5-4FBA-8C63-518008006415}" sibTransId="{0660BCEC-FFEA-4BBE-9337-5654964E5F9C}"/>
    <dgm:cxn modelId="{4D4B8A96-69C8-41F6-80DE-7B50C6B19059}" type="presOf" srcId="{3E05FA51-1821-4854-BA87-2F17BCE29299}" destId="{0817C223-0BBB-4171-8FD8-FE254BC31056}" srcOrd="0" destOrd="0" presId="urn:microsoft.com/office/officeart/2018/5/layout/IconCircleLabelList"/>
    <dgm:cxn modelId="{A6A006A4-80D3-4E55-B5A7-E378B704AEE6}" type="presOf" srcId="{F565273D-B172-4601-A7F1-6A201E5500FF}" destId="{2DB6D386-C060-45EB-A528-35034C959658}" srcOrd="0" destOrd="0" presId="urn:microsoft.com/office/officeart/2018/5/layout/IconCircleLabelList"/>
    <dgm:cxn modelId="{24E717B2-8868-49E3-AD1F-CB8EA97922B3}" srcId="{F565273D-B172-4601-A7F1-6A201E5500FF}" destId="{3E05FA51-1821-4854-BA87-2F17BCE29299}" srcOrd="2" destOrd="0" parTransId="{C23E30B7-3796-4BD2-B93A-1702FD89E1A0}" sibTransId="{AF40A724-994E-45AB-8F99-EEEB5834F15E}"/>
    <dgm:cxn modelId="{94D4BDB9-32F8-4429-BA51-0FFB8362156B}" srcId="{F565273D-B172-4601-A7F1-6A201E5500FF}" destId="{758195D7-D8CC-4B82-8351-6D1820AF65B4}" srcOrd="3" destOrd="0" parTransId="{DC3A57B3-9576-4A3E-B306-42E9507E2B5F}" sibTransId="{A2AD9374-F8CB-4183-8FE8-50B3E74BE946}"/>
    <dgm:cxn modelId="{24E691C3-E183-48FE-91C3-4622A32630B4}" type="presOf" srcId="{E8EBF4F0-22C6-4F83-B2F2-CA13269DAB2C}" destId="{92AC0CE3-6AED-4790-898E-72888A3F5899}" srcOrd="0" destOrd="0" presId="urn:microsoft.com/office/officeart/2018/5/layout/IconCircleLabelList"/>
    <dgm:cxn modelId="{17FD8FCC-0EB8-4335-8F1C-6EC94FE3EB3A}" type="presOf" srcId="{758195D7-D8CC-4B82-8351-6D1820AF65B4}" destId="{29AC5609-AF40-44B4-A936-F30C68EA60F6}" srcOrd="0" destOrd="0" presId="urn:microsoft.com/office/officeart/2018/5/layout/IconCircleLabelList"/>
    <dgm:cxn modelId="{2A05A6EE-D40F-4183-8F89-06420924C612}" type="presOf" srcId="{BD48A876-D4FD-4E03-B389-9ACB2CD1A3A6}" destId="{4FBA0E08-C2AF-45E8-9409-9197BAD29931}" srcOrd="0" destOrd="0" presId="urn:microsoft.com/office/officeart/2018/5/layout/IconCircleLabelList"/>
    <dgm:cxn modelId="{E2454C2E-982D-4526-98B8-266EE4A12FE1}" type="presParOf" srcId="{2DB6D386-C060-45EB-A528-35034C959658}" destId="{C04F8B55-DA05-4F01-8323-ECE5D5487EF9}" srcOrd="0" destOrd="0" presId="urn:microsoft.com/office/officeart/2018/5/layout/IconCircleLabelList"/>
    <dgm:cxn modelId="{759309AE-61C5-4CF7-986B-012BDDC1728A}" type="presParOf" srcId="{C04F8B55-DA05-4F01-8323-ECE5D5487EF9}" destId="{87D9BAFB-CFD8-46DF-B727-96901BD4F142}" srcOrd="0" destOrd="0" presId="urn:microsoft.com/office/officeart/2018/5/layout/IconCircleLabelList"/>
    <dgm:cxn modelId="{B27E6559-B28B-433D-BBB0-0B77913AC584}" type="presParOf" srcId="{C04F8B55-DA05-4F01-8323-ECE5D5487EF9}" destId="{D250BD3C-1347-4B4E-869B-C3CDCBDCF14D}" srcOrd="1" destOrd="0" presId="urn:microsoft.com/office/officeart/2018/5/layout/IconCircleLabelList"/>
    <dgm:cxn modelId="{95404B83-0D00-4A16-BC1E-5F6C23D39468}" type="presParOf" srcId="{C04F8B55-DA05-4F01-8323-ECE5D5487EF9}" destId="{8E4D5A68-983A-4955-9129-7B878C1867F2}" srcOrd="2" destOrd="0" presId="urn:microsoft.com/office/officeart/2018/5/layout/IconCircleLabelList"/>
    <dgm:cxn modelId="{9C558E95-DFD7-4BC3-8042-1868A58F9D71}" type="presParOf" srcId="{C04F8B55-DA05-4F01-8323-ECE5D5487EF9}" destId="{4FBA0E08-C2AF-45E8-9409-9197BAD29931}" srcOrd="3" destOrd="0" presId="urn:microsoft.com/office/officeart/2018/5/layout/IconCircleLabelList"/>
    <dgm:cxn modelId="{3ACC9421-9EE6-4713-917A-F106152CA72B}" type="presParOf" srcId="{2DB6D386-C060-45EB-A528-35034C959658}" destId="{D354042D-0179-48BF-86F5-C75476D374AF}" srcOrd="1" destOrd="0" presId="urn:microsoft.com/office/officeart/2018/5/layout/IconCircleLabelList"/>
    <dgm:cxn modelId="{16BBF086-5FAC-4561-8D47-AB109CBCA381}" type="presParOf" srcId="{2DB6D386-C060-45EB-A528-35034C959658}" destId="{F69541D1-701F-42CF-AE08-E1C2477E5BD6}" srcOrd="2" destOrd="0" presId="urn:microsoft.com/office/officeart/2018/5/layout/IconCircleLabelList"/>
    <dgm:cxn modelId="{45FE6B60-17C2-4BEC-BC78-A9CF0CAF6A70}" type="presParOf" srcId="{F69541D1-701F-42CF-AE08-E1C2477E5BD6}" destId="{989FE414-EA34-4634-9777-C309FEB9EBD2}" srcOrd="0" destOrd="0" presId="urn:microsoft.com/office/officeart/2018/5/layout/IconCircleLabelList"/>
    <dgm:cxn modelId="{FBB54A02-843F-4FA5-8545-380C34E46354}" type="presParOf" srcId="{F69541D1-701F-42CF-AE08-E1C2477E5BD6}" destId="{86C5EC83-F41A-4FF5-A6B0-91E314096A7E}" srcOrd="1" destOrd="0" presId="urn:microsoft.com/office/officeart/2018/5/layout/IconCircleLabelList"/>
    <dgm:cxn modelId="{93DC58B5-3342-4BC7-9AB3-596871AFB853}" type="presParOf" srcId="{F69541D1-701F-42CF-AE08-E1C2477E5BD6}" destId="{74AD01F9-AF90-45B6-A3B9-DE87369E5ED2}" srcOrd="2" destOrd="0" presId="urn:microsoft.com/office/officeart/2018/5/layout/IconCircleLabelList"/>
    <dgm:cxn modelId="{EF78273B-7CC4-483A-AD5A-997871CB88F7}" type="presParOf" srcId="{F69541D1-701F-42CF-AE08-E1C2477E5BD6}" destId="{92AC0CE3-6AED-4790-898E-72888A3F5899}" srcOrd="3" destOrd="0" presId="urn:microsoft.com/office/officeart/2018/5/layout/IconCircleLabelList"/>
    <dgm:cxn modelId="{38B5BCEC-3205-4816-B896-E519A95BA9F0}" type="presParOf" srcId="{2DB6D386-C060-45EB-A528-35034C959658}" destId="{77FB15BA-3B95-4DE8-932A-B41398708918}" srcOrd="3" destOrd="0" presId="urn:microsoft.com/office/officeart/2018/5/layout/IconCircleLabelList"/>
    <dgm:cxn modelId="{D3CB691C-7047-4B03-A7DB-3F3E46BF9DA6}" type="presParOf" srcId="{2DB6D386-C060-45EB-A528-35034C959658}" destId="{4B6D3F39-691B-4231-8A40-0032D45F2A90}" srcOrd="4" destOrd="0" presId="urn:microsoft.com/office/officeart/2018/5/layout/IconCircleLabelList"/>
    <dgm:cxn modelId="{C9CF7DF4-1CF9-4476-ACA1-3813F8928B4A}" type="presParOf" srcId="{4B6D3F39-691B-4231-8A40-0032D45F2A90}" destId="{7ED9CD34-5808-4FBF-AE8A-38EE29FD4AF5}" srcOrd="0" destOrd="0" presId="urn:microsoft.com/office/officeart/2018/5/layout/IconCircleLabelList"/>
    <dgm:cxn modelId="{6CD2C6BD-3D4A-401E-96CD-2AB08CEAE01C}" type="presParOf" srcId="{4B6D3F39-691B-4231-8A40-0032D45F2A90}" destId="{A90ABEC8-03F1-47B9-AFFE-F2D731528E70}" srcOrd="1" destOrd="0" presId="urn:microsoft.com/office/officeart/2018/5/layout/IconCircleLabelList"/>
    <dgm:cxn modelId="{E9311932-BD69-486F-A709-34A0239F47E1}" type="presParOf" srcId="{4B6D3F39-691B-4231-8A40-0032D45F2A90}" destId="{CFA0DB1F-7C50-4F0D-8C30-BEE6CF40493F}" srcOrd="2" destOrd="0" presId="urn:microsoft.com/office/officeart/2018/5/layout/IconCircleLabelList"/>
    <dgm:cxn modelId="{A4DD18B6-2933-41FC-847C-C449668C2F9E}" type="presParOf" srcId="{4B6D3F39-691B-4231-8A40-0032D45F2A90}" destId="{0817C223-0BBB-4171-8FD8-FE254BC31056}" srcOrd="3" destOrd="0" presId="urn:microsoft.com/office/officeart/2018/5/layout/IconCircleLabelList"/>
    <dgm:cxn modelId="{5AC83BD7-E113-40BD-9283-E650DCFCF380}" type="presParOf" srcId="{2DB6D386-C060-45EB-A528-35034C959658}" destId="{75631547-7D8C-41DC-A7A3-21C8B101DCFD}" srcOrd="5" destOrd="0" presId="urn:microsoft.com/office/officeart/2018/5/layout/IconCircleLabelList"/>
    <dgm:cxn modelId="{F302E282-2839-4560-8FD1-E9A3B5F65360}" type="presParOf" srcId="{2DB6D386-C060-45EB-A528-35034C959658}" destId="{5D2566E5-6816-48A2-B489-D43343D0B434}" srcOrd="6" destOrd="0" presId="urn:microsoft.com/office/officeart/2018/5/layout/IconCircleLabelList"/>
    <dgm:cxn modelId="{658A4475-452B-4897-849E-5618C65EF460}" type="presParOf" srcId="{5D2566E5-6816-48A2-B489-D43343D0B434}" destId="{C8DFD22C-1021-48E1-859F-F5C4F80DB204}" srcOrd="0" destOrd="0" presId="urn:microsoft.com/office/officeart/2018/5/layout/IconCircleLabelList"/>
    <dgm:cxn modelId="{AD833C7B-ACA7-4165-A501-626CBE851346}" type="presParOf" srcId="{5D2566E5-6816-48A2-B489-D43343D0B434}" destId="{C7E4DEF8-D4F9-4018-9327-F18B0A693740}" srcOrd="1" destOrd="0" presId="urn:microsoft.com/office/officeart/2018/5/layout/IconCircleLabelList"/>
    <dgm:cxn modelId="{DA501B7B-73D1-47AA-9927-729E2563947F}" type="presParOf" srcId="{5D2566E5-6816-48A2-B489-D43343D0B434}" destId="{28D2A590-5A7B-4C1B-B44A-C40281BC44B2}" srcOrd="2" destOrd="0" presId="urn:microsoft.com/office/officeart/2018/5/layout/IconCircleLabelList"/>
    <dgm:cxn modelId="{75385C20-CFD0-4F07-B3AD-83EB15D12B8B}" type="presParOf" srcId="{5D2566E5-6816-48A2-B489-D43343D0B434}" destId="{29AC5609-AF40-44B4-A936-F30C68EA60F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612D44-B275-426B-9F76-02D28A276D41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4433139-6853-43E7-8155-710C1F3FCA65}">
      <dgm:prSet/>
      <dgm:spPr/>
      <dgm:t>
        <a:bodyPr/>
        <a:lstStyle/>
        <a:p>
          <a:r>
            <a:rPr lang="en-US" b="0" i="0" baseline="0"/>
            <a:t>Ideal role: </a:t>
          </a:r>
          <a:r>
            <a:rPr lang="en-US" b="1" i="0" baseline="0"/>
            <a:t>Quantitative Researcher</a:t>
          </a:r>
          <a:endParaRPr lang="en-US"/>
        </a:p>
      </dgm:t>
    </dgm:pt>
    <dgm:pt modelId="{54842844-F34B-4BBF-8DC6-CD7D165E3C9E}" type="parTrans" cxnId="{A2A6908F-EAFD-44CE-8EC2-6649AC19F0DB}">
      <dgm:prSet/>
      <dgm:spPr/>
      <dgm:t>
        <a:bodyPr/>
        <a:lstStyle/>
        <a:p>
          <a:endParaRPr lang="en-US"/>
        </a:p>
      </dgm:t>
    </dgm:pt>
    <dgm:pt modelId="{5EA4F387-6EEA-4C2E-B04C-0A7B392E4451}" type="sibTrans" cxnId="{A2A6908F-EAFD-44CE-8EC2-6649AC19F0DB}">
      <dgm:prSet/>
      <dgm:spPr/>
      <dgm:t>
        <a:bodyPr/>
        <a:lstStyle/>
        <a:p>
          <a:endParaRPr lang="en-US"/>
        </a:p>
      </dgm:t>
    </dgm:pt>
    <dgm:pt modelId="{D26F809B-A484-4A44-8265-0BE0AE8F9179}">
      <dgm:prSet/>
      <dgm:spPr/>
      <dgm:t>
        <a:bodyPr/>
        <a:lstStyle/>
        <a:p>
          <a:r>
            <a:rPr lang="en-US" b="0" i="0" baseline="0"/>
            <a:t>Enhance strategy with macro signals and regime switching</a:t>
          </a:r>
          <a:endParaRPr lang="en-US"/>
        </a:p>
      </dgm:t>
    </dgm:pt>
    <dgm:pt modelId="{AE4185B2-20B5-4925-BB64-666759D88899}" type="parTrans" cxnId="{F2C727C7-649C-4E05-8D6E-856CC0CB516E}">
      <dgm:prSet/>
      <dgm:spPr/>
      <dgm:t>
        <a:bodyPr/>
        <a:lstStyle/>
        <a:p>
          <a:endParaRPr lang="en-US"/>
        </a:p>
      </dgm:t>
    </dgm:pt>
    <dgm:pt modelId="{F325D72F-ABE5-4B9F-AC66-1DB13133C9EC}" type="sibTrans" cxnId="{F2C727C7-649C-4E05-8D6E-856CC0CB516E}">
      <dgm:prSet/>
      <dgm:spPr/>
      <dgm:t>
        <a:bodyPr/>
        <a:lstStyle/>
        <a:p>
          <a:endParaRPr lang="en-US"/>
        </a:p>
      </dgm:t>
    </dgm:pt>
    <dgm:pt modelId="{61C69237-672D-40CA-BB13-12368CE6CEE9}">
      <dgm:prSet/>
      <dgm:spPr/>
      <dgm:t>
        <a:bodyPr/>
        <a:lstStyle/>
        <a:p>
          <a:r>
            <a:rPr lang="en-US" b="0" i="0" baseline="0"/>
            <a:t>Apply similar logic to futures or options</a:t>
          </a:r>
          <a:endParaRPr lang="en-US"/>
        </a:p>
      </dgm:t>
    </dgm:pt>
    <dgm:pt modelId="{46BE4DDA-8F6D-4C63-AA58-5F1C1C4BFA4F}" type="parTrans" cxnId="{8EB67BFB-A126-42E8-AA32-0C112CB64D40}">
      <dgm:prSet/>
      <dgm:spPr/>
      <dgm:t>
        <a:bodyPr/>
        <a:lstStyle/>
        <a:p>
          <a:endParaRPr lang="en-US"/>
        </a:p>
      </dgm:t>
    </dgm:pt>
    <dgm:pt modelId="{F3AA85AC-14F2-4F5E-9809-A14F86378032}" type="sibTrans" cxnId="{8EB67BFB-A126-42E8-AA32-0C112CB64D40}">
      <dgm:prSet/>
      <dgm:spPr/>
      <dgm:t>
        <a:bodyPr/>
        <a:lstStyle/>
        <a:p>
          <a:endParaRPr lang="en-US"/>
        </a:p>
      </dgm:t>
    </dgm:pt>
    <dgm:pt modelId="{33C35924-3E64-4479-A6BB-63FE92E110F6}">
      <dgm:prSet/>
      <dgm:spPr/>
      <dgm:t>
        <a:bodyPr/>
        <a:lstStyle/>
        <a:p>
          <a:r>
            <a:rPr lang="en-US" b="0" i="0" baseline="0"/>
            <a:t>Promote fund to growth-focused investors</a:t>
          </a:r>
          <a:endParaRPr lang="en-US"/>
        </a:p>
      </dgm:t>
    </dgm:pt>
    <dgm:pt modelId="{F5A45D89-4633-4E82-869E-D03F83B89D2E}" type="parTrans" cxnId="{24F26B44-D2AE-4620-85EC-F607D4265625}">
      <dgm:prSet/>
      <dgm:spPr/>
      <dgm:t>
        <a:bodyPr/>
        <a:lstStyle/>
        <a:p>
          <a:endParaRPr lang="en-US"/>
        </a:p>
      </dgm:t>
    </dgm:pt>
    <dgm:pt modelId="{F929130A-74DF-4F6E-A1F4-59CA5F5CAF9C}" type="sibTrans" cxnId="{24F26B44-D2AE-4620-85EC-F607D4265625}">
      <dgm:prSet/>
      <dgm:spPr/>
      <dgm:t>
        <a:bodyPr/>
        <a:lstStyle/>
        <a:p>
          <a:endParaRPr lang="en-US"/>
        </a:p>
      </dgm:t>
    </dgm:pt>
    <dgm:pt modelId="{826962BD-BA16-8C4F-8CB4-140019DCCB22}" type="pres">
      <dgm:prSet presAssocID="{B3612D44-B275-426B-9F76-02D28A276D41}" presName="matrix" presStyleCnt="0">
        <dgm:presLayoutVars>
          <dgm:chMax val="1"/>
          <dgm:dir/>
          <dgm:resizeHandles val="exact"/>
        </dgm:presLayoutVars>
      </dgm:prSet>
      <dgm:spPr/>
    </dgm:pt>
    <dgm:pt modelId="{3B1A3478-8ABC-604E-BA53-91784474D563}" type="pres">
      <dgm:prSet presAssocID="{B3612D44-B275-426B-9F76-02D28A276D41}" presName="diamond" presStyleLbl="bgShp" presStyleIdx="0" presStyleCnt="1"/>
      <dgm:spPr/>
    </dgm:pt>
    <dgm:pt modelId="{4E0F33BE-94E0-254A-9B62-78E25CA3CE89}" type="pres">
      <dgm:prSet presAssocID="{B3612D44-B275-426B-9F76-02D28A276D4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47FE5EA-37D5-F746-9F4F-5E3EFE969B8F}" type="pres">
      <dgm:prSet presAssocID="{B3612D44-B275-426B-9F76-02D28A276D4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C408535-6840-3040-8E86-E67D1E45D01C}" type="pres">
      <dgm:prSet presAssocID="{B3612D44-B275-426B-9F76-02D28A276D4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C422B81-934E-CE4B-A573-69B0F656378B}" type="pres">
      <dgm:prSet presAssocID="{B3612D44-B275-426B-9F76-02D28A276D4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7B7D402-F145-8A4D-9642-995E0345CCA9}" type="presOf" srcId="{33C35924-3E64-4479-A6BB-63FE92E110F6}" destId="{2C422B81-934E-CE4B-A573-69B0F656378B}" srcOrd="0" destOrd="0" presId="urn:microsoft.com/office/officeart/2005/8/layout/matrix3"/>
    <dgm:cxn modelId="{24F26B44-D2AE-4620-85EC-F607D4265625}" srcId="{B3612D44-B275-426B-9F76-02D28A276D41}" destId="{33C35924-3E64-4479-A6BB-63FE92E110F6}" srcOrd="3" destOrd="0" parTransId="{F5A45D89-4633-4E82-869E-D03F83B89D2E}" sibTransId="{F929130A-74DF-4F6E-A1F4-59CA5F5CAF9C}"/>
    <dgm:cxn modelId="{F5694560-3BF8-C943-BCC3-138CB125CD38}" type="presOf" srcId="{D26F809B-A484-4A44-8265-0BE0AE8F9179}" destId="{847FE5EA-37D5-F746-9F4F-5E3EFE969B8F}" srcOrd="0" destOrd="0" presId="urn:microsoft.com/office/officeart/2005/8/layout/matrix3"/>
    <dgm:cxn modelId="{089AC288-A197-C04F-9C99-4DE407185B6F}" type="presOf" srcId="{04433139-6853-43E7-8155-710C1F3FCA65}" destId="{4E0F33BE-94E0-254A-9B62-78E25CA3CE89}" srcOrd="0" destOrd="0" presId="urn:microsoft.com/office/officeart/2005/8/layout/matrix3"/>
    <dgm:cxn modelId="{A2A6908F-EAFD-44CE-8EC2-6649AC19F0DB}" srcId="{B3612D44-B275-426B-9F76-02D28A276D41}" destId="{04433139-6853-43E7-8155-710C1F3FCA65}" srcOrd="0" destOrd="0" parTransId="{54842844-F34B-4BBF-8DC6-CD7D165E3C9E}" sibTransId="{5EA4F387-6EEA-4C2E-B04C-0A7B392E4451}"/>
    <dgm:cxn modelId="{A9CABD98-4911-F44C-95E4-1FE5006289C5}" type="presOf" srcId="{61C69237-672D-40CA-BB13-12368CE6CEE9}" destId="{1C408535-6840-3040-8E86-E67D1E45D01C}" srcOrd="0" destOrd="0" presId="urn:microsoft.com/office/officeart/2005/8/layout/matrix3"/>
    <dgm:cxn modelId="{F2C727C7-649C-4E05-8D6E-856CC0CB516E}" srcId="{B3612D44-B275-426B-9F76-02D28A276D41}" destId="{D26F809B-A484-4A44-8265-0BE0AE8F9179}" srcOrd="1" destOrd="0" parTransId="{AE4185B2-20B5-4925-BB64-666759D88899}" sibTransId="{F325D72F-ABE5-4B9F-AC66-1DB13133C9EC}"/>
    <dgm:cxn modelId="{6BEB3FF0-C5C2-F049-8EA6-1652D09E8E27}" type="presOf" srcId="{B3612D44-B275-426B-9F76-02D28A276D41}" destId="{826962BD-BA16-8C4F-8CB4-140019DCCB22}" srcOrd="0" destOrd="0" presId="urn:microsoft.com/office/officeart/2005/8/layout/matrix3"/>
    <dgm:cxn modelId="{8EB67BFB-A126-42E8-AA32-0C112CB64D40}" srcId="{B3612D44-B275-426B-9F76-02D28A276D41}" destId="{61C69237-672D-40CA-BB13-12368CE6CEE9}" srcOrd="2" destOrd="0" parTransId="{46BE4DDA-8F6D-4C63-AA58-5F1C1C4BFA4F}" sibTransId="{F3AA85AC-14F2-4F5E-9809-A14F86378032}"/>
    <dgm:cxn modelId="{079DADAB-6777-DD43-BF3A-55ADD28B9F08}" type="presParOf" srcId="{826962BD-BA16-8C4F-8CB4-140019DCCB22}" destId="{3B1A3478-8ABC-604E-BA53-91784474D563}" srcOrd="0" destOrd="0" presId="urn:microsoft.com/office/officeart/2005/8/layout/matrix3"/>
    <dgm:cxn modelId="{E1077B20-56FC-484B-9EFF-3CFE65C96B2A}" type="presParOf" srcId="{826962BD-BA16-8C4F-8CB4-140019DCCB22}" destId="{4E0F33BE-94E0-254A-9B62-78E25CA3CE89}" srcOrd="1" destOrd="0" presId="urn:microsoft.com/office/officeart/2005/8/layout/matrix3"/>
    <dgm:cxn modelId="{B20C6983-CF61-104C-8F77-40A8790F36EC}" type="presParOf" srcId="{826962BD-BA16-8C4F-8CB4-140019DCCB22}" destId="{847FE5EA-37D5-F746-9F4F-5E3EFE969B8F}" srcOrd="2" destOrd="0" presId="urn:microsoft.com/office/officeart/2005/8/layout/matrix3"/>
    <dgm:cxn modelId="{43FE784E-6433-1244-BDCF-157A98755AE8}" type="presParOf" srcId="{826962BD-BA16-8C4F-8CB4-140019DCCB22}" destId="{1C408535-6840-3040-8E86-E67D1E45D01C}" srcOrd="3" destOrd="0" presId="urn:microsoft.com/office/officeart/2005/8/layout/matrix3"/>
    <dgm:cxn modelId="{A2183282-D60F-0344-8DC4-3B265920EEF2}" type="presParOf" srcId="{826962BD-BA16-8C4F-8CB4-140019DCCB22}" destId="{2C422B81-934E-CE4B-A573-69B0F656378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8693F-2F9D-4E01-9925-E1E136B94EAE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D67FC-A52F-43CE-ABEA-D9C6E4C17080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FB634-9DEE-410A-9FBB-9EA0017020E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Goal: Implement a systematic momentum-based trading strategy</a:t>
          </a:r>
          <a:endParaRPr lang="en-US" sz="2200" kern="1200"/>
        </a:p>
      </dsp:txBody>
      <dsp:txXfrm>
        <a:off x="1357965" y="2319"/>
        <a:ext cx="4887299" cy="1175727"/>
      </dsp:txXfrm>
    </dsp:sp>
    <dsp:sp modelId="{76B68594-9777-4C2A-8360-FDBFE8C9D590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06B8E-32D5-4B1F-8E72-C21C0A9FBF1D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5489A-BC57-452F-84E8-BDB40F02749B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Asset class: U.S. Tech &amp; Bond ETFs (QQQ, VGT, XLK, TLT)</a:t>
          </a:r>
          <a:endParaRPr lang="en-US" sz="2200" kern="1200"/>
        </a:p>
      </dsp:txBody>
      <dsp:txXfrm>
        <a:off x="1357965" y="1471979"/>
        <a:ext cx="4887299" cy="1175727"/>
      </dsp:txXfrm>
    </dsp:sp>
    <dsp:sp modelId="{75660346-BBFF-43FB-AD11-F09B535B56D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F0A72-9EEB-4E45-A2C0-33FCC6190DD3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BF60E-E664-4EB9-A470-912A2D40DDD9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Method: Monthly rebalancing based on momentum and trend filters</a:t>
          </a:r>
          <a:endParaRPr lang="en-US" sz="2200" kern="1200"/>
        </a:p>
      </dsp:txBody>
      <dsp:txXfrm>
        <a:off x="1357965" y="2941639"/>
        <a:ext cx="4887299" cy="1175727"/>
      </dsp:txXfrm>
    </dsp:sp>
    <dsp:sp modelId="{1B12331D-BF69-40C3-AA3E-3B571CD69EB3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5E334-D51A-42F5-A137-2CA519F53C49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00B73-2C99-48EE-A878-510A4ABFE26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Period: 2010–2024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01DB4-2666-48DE-8EF1-AD39AC9247A5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30156-967F-4F94-806B-2ED2D698462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2B277-79A2-4693-AA57-7BB3FE0E4D80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Strategy avoided major losses during downtrends</a:t>
          </a:r>
        </a:p>
      </dsp:txBody>
      <dsp:txXfrm>
        <a:off x="1357965" y="2319"/>
        <a:ext cx="4887299" cy="1175727"/>
      </dsp:txXfrm>
    </dsp:sp>
    <dsp:sp modelId="{1BAC5C2E-7144-4E97-9CD2-4A9F7D779E6D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390DD-5006-48D9-AB5D-645DD883AB0E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4FF3F-6F28-4E9E-92A1-7BDBD93B5C9F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Outperformance due to momentum rotation</a:t>
          </a:r>
        </a:p>
      </dsp:txBody>
      <dsp:txXfrm>
        <a:off x="1357965" y="1471979"/>
        <a:ext cx="4887299" cy="1175727"/>
      </dsp:txXfrm>
    </dsp:sp>
    <dsp:sp modelId="{8863C815-AFAA-41A8-A34C-380F05DCD235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BC45C-AA0E-4BC8-812D-ABC7B7B0DB55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25E69-E3DB-4634-A927-A938B441E6AB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Bond ETF helped reduce drawdowns</a:t>
          </a:r>
        </a:p>
      </dsp:txBody>
      <dsp:txXfrm>
        <a:off x="1357965" y="2941639"/>
        <a:ext cx="4887299" cy="1175727"/>
      </dsp:txXfrm>
    </dsp:sp>
    <dsp:sp modelId="{A3FC4CFB-05E8-46CB-8CCD-103287D23CA7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AC73-A52A-44D5-9BCD-067E0C1D959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2374E-568A-420B-8846-B22376A90605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Rule-based logic removed emotion from trading</a:t>
          </a:r>
        </a:p>
      </dsp:txBody>
      <dsp:txXfrm>
        <a:off x="1357965" y="4411299"/>
        <a:ext cx="4887299" cy="1175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AA5F7-3327-4E44-8B8D-C5BA5765A026}">
      <dsp:nvSpPr>
        <dsp:cNvPr id="0" name=""/>
        <dsp:cNvSpPr/>
      </dsp:nvSpPr>
      <dsp:spPr>
        <a:xfrm>
          <a:off x="0" y="675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5856A-D43D-984C-B4A2-B5D7E05766F8}">
      <dsp:nvSpPr>
        <dsp:cNvPr id="0" name=""/>
        <dsp:cNvSpPr/>
      </dsp:nvSpPr>
      <dsp:spPr>
        <a:xfrm>
          <a:off x="0" y="675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Add volatility-adjusted momentum (Sharpe/MAR ranking)</a:t>
          </a:r>
          <a:endParaRPr lang="en-US" sz="3100" kern="1200"/>
        </a:p>
      </dsp:txBody>
      <dsp:txXfrm>
        <a:off x="0" y="675"/>
        <a:ext cx="6291714" cy="1105876"/>
      </dsp:txXfrm>
    </dsp:sp>
    <dsp:sp modelId="{4F173232-3E66-C74D-A16B-FAD0E1F88823}">
      <dsp:nvSpPr>
        <dsp:cNvPr id="0" name=""/>
        <dsp:cNvSpPr/>
      </dsp:nvSpPr>
      <dsp:spPr>
        <a:xfrm>
          <a:off x="0" y="1106552"/>
          <a:ext cx="6291714" cy="0"/>
        </a:xfrm>
        <a:prstGeom prst="lin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21CB0-40E1-E04E-AB00-42C12DC2DE7A}">
      <dsp:nvSpPr>
        <dsp:cNvPr id="0" name=""/>
        <dsp:cNvSpPr/>
      </dsp:nvSpPr>
      <dsp:spPr>
        <a:xfrm>
          <a:off x="0" y="1106552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Apply bull/bear regime filters</a:t>
          </a:r>
          <a:endParaRPr lang="en-US" sz="3100" kern="1200"/>
        </a:p>
      </dsp:txBody>
      <dsp:txXfrm>
        <a:off x="0" y="1106552"/>
        <a:ext cx="6291714" cy="1105876"/>
      </dsp:txXfrm>
    </dsp:sp>
    <dsp:sp modelId="{37AF2FB6-B5CE-3044-8D9D-FE8013C89311}">
      <dsp:nvSpPr>
        <dsp:cNvPr id="0" name=""/>
        <dsp:cNvSpPr/>
      </dsp:nvSpPr>
      <dsp:spPr>
        <a:xfrm>
          <a:off x="0" y="2212429"/>
          <a:ext cx="6291714" cy="0"/>
        </a:xfrm>
        <a:prstGeom prst="lin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8FC2C-E03F-C940-86C0-3E8AB0630CE1}">
      <dsp:nvSpPr>
        <dsp:cNvPr id="0" name=""/>
        <dsp:cNvSpPr/>
      </dsp:nvSpPr>
      <dsp:spPr>
        <a:xfrm>
          <a:off x="0" y="2212429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Adaptive position sizing (e.g., inverse volatility)</a:t>
          </a:r>
          <a:endParaRPr lang="en-US" sz="3100" kern="1200"/>
        </a:p>
      </dsp:txBody>
      <dsp:txXfrm>
        <a:off x="0" y="2212429"/>
        <a:ext cx="6291714" cy="1105876"/>
      </dsp:txXfrm>
    </dsp:sp>
    <dsp:sp modelId="{B95A1361-9117-BF4E-A029-F785FD1C4D85}">
      <dsp:nvSpPr>
        <dsp:cNvPr id="0" name=""/>
        <dsp:cNvSpPr/>
      </dsp:nvSpPr>
      <dsp:spPr>
        <a:xfrm>
          <a:off x="0" y="3318305"/>
          <a:ext cx="6291714" cy="0"/>
        </a:xfrm>
        <a:prstGeom prst="line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09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3327D-4450-D646-BB88-276CA4F0B504}">
      <dsp:nvSpPr>
        <dsp:cNvPr id="0" name=""/>
        <dsp:cNvSpPr/>
      </dsp:nvSpPr>
      <dsp:spPr>
        <a:xfrm>
          <a:off x="0" y="3318305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Simulate transaction costs/slippage</a:t>
          </a:r>
          <a:endParaRPr lang="en-US" sz="3100" kern="1200"/>
        </a:p>
      </dsp:txBody>
      <dsp:txXfrm>
        <a:off x="0" y="3318305"/>
        <a:ext cx="6291714" cy="1105876"/>
      </dsp:txXfrm>
    </dsp:sp>
    <dsp:sp modelId="{072898B8-EDD6-174D-BBE5-571E16778836}">
      <dsp:nvSpPr>
        <dsp:cNvPr id="0" name=""/>
        <dsp:cNvSpPr/>
      </dsp:nvSpPr>
      <dsp:spPr>
        <a:xfrm>
          <a:off x="0" y="4424182"/>
          <a:ext cx="6291714" cy="0"/>
        </a:xfrm>
        <a:prstGeom prst="lin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75C75-ABD8-464E-BD5B-EB1CAA0F2BA0}">
      <dsp:nvSpPr>
        <dsp:cNvPr id="0" name=""/>
        <dsp:cNvSpPr/>
      </dsp:nvSpPr>
      <dsp:spPr>
        <a:xfrm>
          <a:off x="0" y="4424182"/>
          <a:ext cx="6291714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Expand ETF universe (international, small-cap, sectors)</a:t>
          </a:r>
          <a:endParaRPr lang="en-US" sz="3100" kern="1200"/>
        </a:p>
      </dsp:txBody>
      <dsp:txXfrm>
        <a:off x="0" y="4424182"/>
        <a:ext cx="6291714" cy="1105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9BAFB-CFD8-46DF-B727-96901BD4F142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0BD3C-1347-4B4E-869B-C3CDCBDCF14D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A0E08-C2AF-45E8-9409-9197BAD29931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Start a fund based on this model? </a:t>
          </a:r>
          <a:r>
            <a:rPr lang="en-US" sz="1700" b="1" i="0" kern="1200" baseline="0"/>
            <a:t>Yes</a:t>
          </a:r>
          <a:endParaRPr lang="en-US" sz="1700" kern="1200"/>
        </a:p>
      </dsp:txBody>
      <dsp:txXfrm>
        <a:off x="569079" y="2644614"/>
        <a:ext cx="2072362" cy="720000"/>
      </dsp:txXfrm>
    </dsp:sp>
    <dsp:sp modelId="{989FE414-EA34-4634-9777-C309FEB9EBD2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5EC83-F41A-4FF5-A6B0-91E314096A7E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C0CE3-6AED-4790-898E-72888A3F5899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Transparent and systematic strategy</a:t>
          </a:r>
          <a:endParaRPr lang="en-US" sz="1700" kern="1200"/>
        </a:p>
      </dsp:txBody>
      <dsp:txXfrm>
        <a:off x="3004105" y="2644614"/>
        <a:ext cx="2072362" cy="720000"/>
      </dsp:txXfrm>
    </dsp:sp>
    <dsp:sp modelId="{7ED9CD34-5808-4FBF-AE8A-38EE29FD4AF5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ABEC8-03F1-47B9-AFFE-F2D731528E70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7C223-0BBB-4171-8FD8-FE254BC31056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Robust performance with limited asset set</a:t>
          </a:r>
          <a:endParaRPr lang="en-US" sz="1700" kern="1200"/>
        </a:p>
      </dsp:txBody>
      <dsp:txXfrm>
        <a:off x="5439131" y="2644614"/>
        <a:ext cx="2072362" cy="720000"/>
      </dsp:txXfrm>
    </dsp:sp>
    <dsp:sp modelId="{C8DFD22C-1021-48E1-859F-F5C4F80DB204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4DEF8-D4F9-4018-9327-F18B0A693740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C5609-AF40-44B4-A936-F30C68EA60F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Data-driven &amp; replicable</a:t>
          </a:r>
          <a:endParaRPr lang="en-US" sz="1700" kern="1200"/>
        </a:p>
      </dsp:txBody>
      <dsp:txXfrm>
        <a:off x="7874157" y="2644614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A3478-8ABC-604E-BA53-91784474D563}">
      <dsp:nvSpPr>
        <dsp:cNvPr id="0" name=""/>
        <dsp:cNvSpPr/>
      </dsp:nvSpPr>
      <dsp:spPr>
        <a:xfrm>
          <a:off x="606456" y="0"/>
          <a:ext cx="5453920" cy="545392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0F33BE-94E0-254A-9B62-78E25CA3CE89}">
      <dsp:nvSpPr>
        <dsp:cNvPr id="0" name=""/>
        <dsp:cNvSpPr/>
      </dsp:nvSpPr>
      <dsp:spPr>
        <a:xfrm>
          <a:off x="1124578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Ideal role: </a:t>
          </a:r>
          <a:r>
            <a:rPr lang="en-US" sz="2200" b="1" i="0" kern="1200" baseline="0"/>
            <a:t>Quantitative Researcher</a:t>
          </a:r>
          <a:endParaRPr lang="en-US" sz="2200" kern="1200"/>
        </a:p>
      </dsp:txBody>
      <dsp:txXfrm>
        <a:off x="1228411" y="621955"/>
        <a:ext cx="1919362" cy="1919362"/>
      </dsp:txXfrm>
    </dsp:sp>
    <dsp:sp modelId="{847FE5EA-37D5-F746-9F4F-5E3EFE969B8F}">
      <dsp:nvSpPr>
        <dsp:cNvPr id="0" name=""/>
        <dsp:cNvSpPr/>
      </dsp:nvSpPr>
      <dsp:spPr>
        <a:xfrm>
          <a:off x="3415225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Enhance strategy with macro signals and regime switching</a:t>
          </a:r>
          <a:endParaRPr lang="en-US" sz="2200" kern="1200"/>
        </a:p>
      </dsp:txBody>
      <dsp:txXfrm>
        <a:off x="3519058" y="621955"/>
        <a:ext cx="1919362" cy="1919362"/>
      </dsp:txXfrm>
    </dsp:sp>
    <dsp:sp modelId="{1C408535-6840-3040-8E86-E67D1E45D01C}">
      <dsp:nvSpPr>
        <dsp:cNvPr id="0" name=""/>
        <dsp:cNvSpPr/>
      </dsp:nvSpPr>
      <dsp:spPr>
        <a:xfrm>
          <a:off x="1124578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Apply similar logic to futures or options</a:t>
          </a:r>
          <a:endParaRPr lang="en-US" sz="2200" kern="1200"/>
        </a:p>
      </dsp:txBody>
      <dsp:txXfrm>
        <a:off x="1228411" y="2912601"/>
        <a:ext cx="1919362" cy="1919362"/>
      </dsp:txXfrm>
    </dsp:sp>
    <dsp:sp modelId="{2C422B81-934E-CE4B-A573-69B0F656378B}">
      <dsp:nvSpPr>
        <dsp:cNvPr id="0" name=""/>
        <dsp:cNvSpPr/>
      </dsp:nvSpPr>
      <dsp:spPr>
        <a:xfrm>
          <a:off x="3415225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Promote fund to growth-focused investors</a:t>
          </a:r>
          <a:endParaRPr lang="en-US" sz="2200" kern="1200"/>
        </a:p>
      </dsp:txBody>
      <dsp:txXfrm>
        <a:off x="3519058" y="2912601"/>
        <a:ext cx="1919362" cy="191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B94F2-DD8D-FC4D-BF49-1CAF3150BE15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5EA86-3F5C-D64C-8F1B-0DDB4BDF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🎤 Slide 1: Title Slide</a:t>
            </a:r>
          </a:p>
          <a:p>
            <a:r>
              <a:rPr lang="en-US" b="1" dirty="0"/>
              <a:t>"Hello everyone, my name is Shruti Kalaskar. I am pursuing my Master's in Artificial Intelligence from the McCormick School of Engineering at Northwestern University."</a:t>
            </a:r>
            <a:endParaRPr lang="en-US" dirty="0"/>
          </a:p>
          <a:p>
            <a:r>
              <a:rPr lang="en-US" b="1" dirty="0"/>
              <a:t>"This presentation is for my MSDS-451 Term Project titled </a:t>
            </a:r>
            <a:r>
              <a:rPr lang="en-US" b="1" i="1" dirty="0"/>
              <a:t>Momentum-Based ETF Trading Strategy: A Data-Driven Portfolio Allocation Model from 2010 to 2024.</a:t>
            </a:r>
            <a:r>
              <a:rPr lang="en-US" b="1" dirty="0"/>
              <a:t> I’ll walk you through the motivation, design, execution, and results of my rules-based trading algorithm designed to beat the market."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8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"Based on the results, I would recommend starting a fund with this strategy. It’s transparent, rules-based, and adaptable.</a:t>
            </a:r>
            <a:endParaRPr lang="en-US" dirty="0"/>
          </a:p>
          <a:p>
            <a:r>
              <a:rPr lang="en-US" dirty="0"/>
              <a:t>If I were to join the fund, I’d take the role of Quantitative Researcher to enhance the core algorithm using macro signals and reinforcement learning techniques.</a:t>
            </a:r>
          </a:p>
          <a:p>
            <a:r>
              <a:rPr lang="en-US" dirty="0"/>
              <a:t>I would also invest in this fund personally, as it aligns with a growth-oriented, risk-aware investment philosophy."**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6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"As the sole researcher and developer of this strategy, I performed all data cleaning, signal generation, </a:t>
            </a:r>
            <a:r>
              <a:rPr lang="en-US" b="1" dirty="0" err="1"/>
              <a:t>backtesting</a:t>
            </a:r>
            <a:r>
              <a:rPr lang="en-US" b="1" dirty="0"/>
              <a:t>, and performance evaluation using Python and pandas.</a:t>
            </a:r>
            <a:endParaRPr lang="en-US" dirty="0"/>
          </a:p>
          <a:p>
            <a:r>
              <a:rPr lang="en-US" dirty="0"/>
              <a:t>My vision is to extend this strategy into a fully autonomous agent-based trading bot that can operate across multiple markets in real time, integrating reinforcement learning and real-world news sentiment."**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9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"Thank you for taking the time to watch my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"My goal was to design a systematic investment strategy that leverages momentum and trend-following signals to select the best-performing ETFs monthly.</a:t>
            </a:r>
            <a:endParaRPr lang="en-US" dirty="0"/>
          </a:p>
          <a:p>
            <a:r>
              <a:rPr lang="en-US" b="1" dirty="0"/>
              <a:t>I implemented a long-only momentum strategy across tech ETFs, with a bond ETF included for diversification. The strategy relies on monthly rebalancing and simple technical indicators. I used Python for the entire </a:t>
            </a:r>
            <a:r>
              <a:rPr lang="en-US" b="1" dirty="0" err="1"/>
              <a:t>backtest</a:t>
            </a:r>
            <a:r>
              <a:rPr lang="en-US" b="1" dirty="0"/>
              <a:t>, including signal generation, filtering, allocation, and performance evaluation."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60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"The core idea is simple: Buy high, sell higher. Momentum investing assumes that assets with strong recent performance tend to keep performing well in the short-term.</a:t>
            </a:r>
            <a:endParaRPr lang="en-US" dirty="0"/>
          </a:p>
          <a:p>
            <a:r>
              <a:rPr lang="en-US" dirty="0"/>
              <a:t>I used 20-day price momentum as the primary ranking signal, and combined that with trend confirmation via the 50-day and 200-day Simple Moving Averages. Monthly rebalancing ensures the portfolio remains adaptive to market shifts, and bond ETFs were considered to reduce portfolio correlation."**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"The ETF universe includes three tech-sector funds: QQQ, VGT, and XLK, and one bond ETF, TLT, for diversification.</a:t>
            </a:r>
            <a:endParaRPr lang="en-US" dirty="0"/>
          </a:p>
          <a:p>
            <a:r>
              <a:rPr lang="en-US" dirty="0"/>
              <a:t>You can see in the correlation matrix that the tech ETFs are highly correlated—around +0.97. TLT, however, is negatively correlated at -0.25, which is helpful during equity drawdowns. This insight supported its inclusion as a potential diversifier in the strategy."**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7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"Here’s a breakdown of the strategy mechanics:</a:t>
            </a:r>
            <a:endParaRPr lang="en-US" dirty="0"/>
          </a:p>
          <a:p>
            <a:r>
              <a:rPr lang="en-US" dirty="0"/>
              <a:t>Each month, I calculate 20-day momentum for each ETF.</a:t>
            </a:r>
          </a:p>
          <a:p>
            <a:r>
              <a:rPr lang="en-US" dirty="0"/>
              <a:t>I filter out any ETF trading below both its 50-day and 200-day SMA.</a:t>
            </a:r>
          </a:p>
          <a:p>
            <a:r>
              <a:rPr lang="en-US" dirty="0"/>
              <a:t>From the remaining ETFs, the top two are selected.</a:t>
            </a:r>
          </a:p>
          <a:p>
            <a:r>
              <a:rPr lang="en-US" dirty="0"/>
              <a:t>The portfolio allocates 50% to each of these top-ranked ETFs and rebalances monthly."**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5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"This flowchart outlines the full decision-making pipeline. Every month:</a:t>
            </a:r>
            <a:endParaRPr lang="en-US" dirty="0"/>
          </a:p>
          <a:p>
            <a:r>
              <a:rPr lang="en-US" dirty="0"/>
              <a:t>New price data is used to calculate momentum and SMA signals.</a:t>
            </a:r>
          </a:p>
          <a:p>
            <a:r>
              <a:rPr lang="en-US" dirty="0"/>
              <a:t>The filter is applied.</a:t>
            </a:r>
          </a:p>
          <a:p>
            <a:r>
              <a:rPr lang="en-US" dirty="0"/>
              <a:t>The top 2 ETFs are ranked by momentum and given equal weight.</a:t>
            </a:r>
          </a:p>
          <a:p>
            <a:r>
              <a:rPr lang="en-US" dirty="0"/>
              <a:t>If no ETF passes the SMA filter, the portfolio stays in cash or previous positions."**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"This shows the cumulative returns of the strategy over 14 years. The strategy returned over 545%, with an annualized return of about 15%, which is significantly higher than the S&amp;P 500 during the same period.</a:t>
            </a:r>
            <a:endParaRPr lang="en-US" dirty="0"/>
          </a:p>
          <a:p>
            <a:r>
              <a:rPr lang="en-US" dirty="0"/>
              <a:t>The Sharpe ratio was 0.92, reflecting strong risk-adjusted returns, and the maximum drawdown was -42%, which occurred during a volatile market phase.**</a:t>
            </a:r>
          </a:p>
          <a:p>
            <a:r>
              <a:rPr lang="en-US" dirty="0"/>
              <a:t>While the drawdown is non-trivial, the strategy still delivered consistent returns with lower volatility than individual tech ETFs."**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"Here are some important findings:</a:t>
            </a:r>
            <a:endParaRPr lang="en-US" dirty="0"/>
          </a:p>
          <a:p>
            <a:r>
              <a:rPr lang="en-US" dirty="0"/>
              <a:t>The SMA filter helped avoid major downturns during bearish markets.</a:t>
            </a:r>
          </a:p>
          <a:p>
            <a:r>
              <a:rPr lang="en-US" dirty="0"/>
              <a:t>The monthly rebalancing allowed the strategy to adapt dynamically to market trends.</a:t>
            </a:r>
          </a:p>
          <a:p>
            <a:r>
              <a:rPr lang="en-US" dirty="0"/>
              <a:t>TLT provided valuable diversification, especially when tech momentum faded.</a:t>
            </a:r>
          </a:p>
          <a:p>
            <a:r>
              <a:rPr lang="en-US" dirty="0"/>
              <a:t>Overall, combining momentum with simple risk filters proved effective over multiple market regimes."**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4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"For future improvements, I plan to test volatility-adjusted momentum using Sharpe or MAR ratios.</a:t>
            </a:r>
            <a:endParaRPr lang="en-US" dirty="0"/>
          </a:p>
          <a:p>
            <a:r>
              <a:rPr lang="en-US" dirty="0"/>
              <a:t>I also want to implement bull/bear regime filters, adapt position sizing based on inverse volatility, and test how transaction costs would impact net returns.</a:t>
            </a:r>
          </a:p>
          <a:p>
            <a:r>
              <a:rPr lang="en-US" dirty="0"/>
              <a:t>Expanding the ETF universe to include small-cap or international assets could further enhance diversification."**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EA86-3F5C-D64C-8F1B-0DDB4BDF68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4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2338-A5A4-3F7E-C782-376163936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A325B-858E-8861-E111-81E66D2F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00947-0ABF-36D3-D009-4C21E834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AEC92-540A-1916-E6F4-92EED3D7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0449-E6A5-6C69-5688-9C43F057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6CE0-B7CC-D5E2-4958-365D8E9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0F4F3-C1A7-006D-D207-1B067C21C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04ECB-8FBF-5253-96C9-E02F1DD2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C8412-1D91-8900-C03D-7B290B00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13F1-2DAA-02EF-8650-3CD4487E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9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BF50C-6AB5-DCE3-31AD-21CD9CBB5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753C5-E8FA-1421-C85A-BFA1D4617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6D66F-AE63-3C70-534D-3B499E21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448C2-149A-BB5C-3F62-8CCCAD74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85F1-1731-88EF-0B33-CD33C86F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54DD-4D95-628C-1CCE-1A6BB1ED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3450-A6BA-70D6-A884-80466CFD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E092C-3A80-B9D5-37C9-2217B2D7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6C7DC-3B49-E1D7-132C-E0F3B9FD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9B9D-EC7B-D7FB-4680-DF6FBBBB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DFFD-324B-C853-9CBC-8A548B90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23797-C4A1-3FD1-CC7D-93BB6A9F9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AFA52-B4C3-D17E-C46D-8045226D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3944-D1F6-1B9F-9F9E-1967736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0D861-24B4-425B-2B0D-65623C40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3355-73B0-B87D-2D15-CAA04696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99EE-CD98-C43F-4A46-8791D7597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040F1-8D68-7753-86DE-A0DA39361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D020-2DD2-C63C-DF14-EF195807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0A697-B477-6F32-64B1-5538B8A4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AD1BB-7284-8FFF-BBD8-92B66CDF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A8AB-D153-3CC7-E517-8F741E35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BECAA-888C-D3CE-99EC-8B2EE7294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5F2B4-8209-2FA5-91A7-59E63226A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A28AE-A647-97F2-5B1B-E92E43878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EAB42-4D36-3CEF-7491-459C4F2C8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5290F-E808-3EF0-7A1E-A2D28F9E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26CEA-F1D9-E69B-3DAF-AA67C742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00E76-4FA0-548C-AA7D-70D54C3E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F600-DA0B-B385-364D-FFC816A9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6B4B9-B867-254F-589B-5D4627FE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10F6F-48D4-AD2B-5439-027854D2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2B7D4-23E4-908D-2C9F-02A35E2E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715E3-F0DB-1FE6-8F47-01B2C98B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BF689-16F0-39B3-358B-D4640EBF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1DB0A-E8A5-0DED-1939-66314B95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5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F0C1-A352-8862-5B46-C6860C4E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27ADA-BF76-DC63-C7E3-7A2139FA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B0577-1788-DFB1-B36F-5586EBCD8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D79C0-A122-1641-94B9-61FCB3E3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4388F-2519-B183-E97A-E1876F19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28FBC-0485-58AD-A733-A86C3898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265B-8F4F-3629-ACC7-D231448F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2D3B60-979F-FD15-CD76-25EDAE1D5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1F1AA-DF3B-9811-4965-926801FE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0DFE2-5F51-2FA9-0BCC-4318326D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9E63-3525-BF99-DE47-2BCF7ABD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4D2FF-6CF5-7125-04BF-D5B4A79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3365F-64B0-46B9-741D-4E15A5EE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F9C21-5692-5B46-38BC-D1F15091F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0BB43-7ED7-085E-B52E-2ADC11856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F11242-FA2D-0D48-BB03-D606D4C9A19E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44401-1328-82A4-3B7D-AAEFFB94C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B6A7-28CB-5F5E-C5E4-62F4EDE25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4C1DF0-35B5-A74A-AED5-BB730E230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2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E4367-BC0F-CF8D-6394-C15B62D05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Financial graphs on a dark display">
            <a:extLst>
              <a:ext uri="{FF2B5EF4-FFF2-40B4-BE49-F238E27FC236}">
                <a16:creationId xmlns:a16="http://schemas.microsoft.com/office/drawing/2014/main" id="{F6391DDA-EF68-5B8B-AF31-0F7B9BDE80C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t="1000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3C8CA8-B76C-C2EB-9C1B-B3E9809D2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Momentum-Based ETF Trading Strategy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57811028-CD54-4D91-9908-8621B66BC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071004"/>
            <a:ext cx="5334000" cy="3605841"/>
          </a:xfrm>
        </p:spPr>
        <p:txBody>
          <a:bodyPr anchor="b"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Data-Driven Portfolio Allocation (2010–2024)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By: Shruti Kalaskar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Course: MSDS-451 Financial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November 23</a:t>
            </a:r>
            <a:r>
              <a:rPr lang="en-US" sz="2800" baseline="30000" dirty="0">
                <a:solidFill>
                  <a:schemeClr val="bg1"/>
                </a:solidFill>
              </a:rPr>
              <a:t>rd</a:t>
            </a:r>
            <a:r>
              <a:rPr lang="en-US" sz="2800" dirty="0">
                <a:solidFill>
                  <a:schemeClr val="bg1"/>
                </a:solidFill>
              </a:rPr>
              <a:t>, 2025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Audio 72">
            <a:extLst>
              <a:ext uri="{FF2B5EF4-FFF2-40B4-BE49-F238E27FC236}">
                <a16:creationId xmlns:a16="http://schemas.microsoft.com/office/drawing/2014/main" id="{E7795275-E9F2-E6C0-BD5E-3682CD7DB5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764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96"/>
    </mc:Choice>
    <mc:Fallback>
      <p:transition spd="slow" advTm="37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9" grpId="0"/>
      <p:bldP spid="3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1394E-29D4-CFE1-5BF2-65B146E6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Management Recommendation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B6B77A2-7C4D-0895-EC29-9ED078D94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041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3" name="Audio 32">
            <a:extLst>
              <a:ext uri="{FF2B5EF4-FFF2-40B4-BE49-F238E27FC236}">
                <a16:creationId xmlns:a16="http://schemas.microsoft.com/office/drawing/2014/main" id="{A5F97820-8F31-F1F4-5645-F1A81060E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68"/>
    </mc:Choice>
    <mc:Fallback>
      <p:transition spd="slow" advTm="29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82114-5E95-33E9-86AC-1935324E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My Role &amp; Vision Forward</a:t>
            </a:r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B9D953D9-4E9B-26CC-2591-03E87C45D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032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232B9B21-1923-257D-DDA6-E70BDB93A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73"/>
    </mc:Choice>
    <mc:Fallback>
      <p:transition spd="slow" advTm="2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F27C8-7C14-BE84-9D26-A6A9FDDE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773E606A-78EC-E0BE-2A23-8B5377843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3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7"/>
    </mc:Choice>
    <mc:Fallback>
      <p:transition spd="slow" advTm="5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CC2BD-C9F6-3720-4158-4F02D04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400"/>
              <a:t>Project Overview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41C21E58-4AD5-F0DC-785A-1722FCEEC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69746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1" name="Audio 50">
            <a:extLst>
              <a:ext uri="{FF2B5EF4-FFF2-40B4-BE49-F238E27FC236}">
                <a16:creationId xmlns:a16="http://schemas.microsoft.com/office/drawing/2014/main" id="{CA7091FA-C30E-89AA-40FA-E571786CD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1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50"/>
    </mc:Choice>
    <mc:Fallback>
      <p:transition spd="slow" advTm="3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A266-2832-E7C8-EFF6-16554490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Strategy Philosophy</a:t>
            </a:r>
          </a:p>
        </p:txBody>
      </p:sp>
      <p:pic>
        <p:nvPicPr>
          <p:cNvPr id="60" name="Picture 59" descr="Graph">
            <a:extLst>
              <a:ext uri="{FF2B5EF4-FFF2-40B4-BE49-F238E27FC236}">
                <a16:creationId xmlns:a16="http://schemas.microsoft.com/office/drawing/2014/main" id="{39B084B1-8953-E74E-3A9F-D78BF7DD4E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95" r="32160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">
            <a:extLst>
              <a:ext uri="{FF2B5EF4-FFF2-40B4-BE49-F238E27FC236}">
                <a16:creationId xmlns:a16="http://schemas.microsoft.com/office/drawing/2014/main" id="{DA8F2B63-DCAA-7730-C1FD-26B40ADE54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68557" y="2551176"/>
            <a:ext cx="5444382" cy="35912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Buy High, Sell Higher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using recent performance (momentum)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Trend confirmation using 50-day and 200-day SMAs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Risk management via diversification (bond ETF)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Monthly signal refresh to capture changing market dynamics</a:t>
            </a:r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546F647A-FF83-6E0E-0217-F8B8636EB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8"/>
    </mc:Choice>
    <mc:Fallback>
      <p:transition spd="slow" advTm="16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B2290-1E8F-22C4-2090-9F8874B1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Asset Universe &amp; Correlation 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0285329-6FCE-4DAE-F339-79392997B6D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11480" y="2684095"/>
            <a:ext cx="4443154" cy="34928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Tech ETFs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: QQQ, VGT, XLK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Diversifier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: TLT (Bond ETF)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Correlation between tech assets ≈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+0.97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</a:endParaRPr>
          </a:p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TLT shows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negative correlation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(~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-0.25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)</a:t>
            </a:r>
          </a:p>
        </p:txBody>
      </p:sp>
      <p:pic>
        <p:nvPicPr>
          <p:cNvPr id="7" name="Content Placeholder 6" descr="A red and blue squares with numbers&#10;&#10;AI-generated content may be incorrect.">
            <a:extLst>
              <a:ext uri="{FF2B5EF4-FFF2-40B4-BE49-F238E27FC236}">
                <a16:creationId xmlns:a16="http://schemas.microsoft.com/office/drawing/2014/main" id="{4566EAC9-328D-C186-7C03-5393ACDF7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385816" y="986164"/>
            <a:ext cx="6440424" cy="4830317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8D06FE35-C219-85D1-46CB-2260D6AEF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7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08"/>
    </mc:Choice>
    <mc:Fallback>
      <p:transition spd="slow" advTm="39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4755-41CD-538C-42BE-D3C91FD2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Strategy Rules &amp; Logic</a:t>
            </a:r>
          </a:p>
        </p:txBody>
      </p: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4D81C43C-FD14-097B-2CBE-65D8D3D5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357" r="3693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19020C-AC1E-5F42-9168-9FF4D343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b="1"/>
              <a:t>Signal Generation:</a:t>
            </a:r>
            <a:endParaRPr lang="en-US" sz="2000"/>
          </a:p>
          <a:p>
            <a:r>
              <a:rPr lang="en-US" sz="2000"/>
              <a:t>Momentum = 20-day % price change</a:t>
            </a:r>
          </a:p>
          <a:p>
            <a:r>
              <a:rPr lang="en-US" sz="2000"/>
              <a:t>SMA filter: Price must be above 50 &amp; 200-day SMA</a:t>
            </a:r>
          </a:p>
          <a:p>
            <a:r>
              <a:rPr lang="en-US" sz="2000"/>
              <a:t>Top 2 ranked ETFs chosen monthly</a:t>
            </a:r>
          </a:p>
          <a:p>
            <a:r>
              <a:rPr lang="en-US" sz="2000" b="1"/>
              <a:t>Allocation:</a:t>
            </a:r>
            <a:endParaRPr lang="en-US" sz="2000"/>
          </a:p>
          <a:p>
            <a:r>
              <a:rPr lang="en-US" sz="2000"/>
              <a:t>Equal weight: 50% each</a:t>
            </a:r>
          </a:p>
          <a:p>
            <a:r>
              <a:rPr lang="en-US" sz="2000"/>
              <a:t>Monthly rebalancing</a:t>
            </a:r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BB73939B-7341-D808-04C5-A2FF691CA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00"/>
    </mc:Choice>
    <mc:Fallback>
      <p:transition spd="slow" advTm="2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4C3C1-1BEB-3891-0847-AD8FEF29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01567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Monthly Rebalancing Process</a:t>
            </a:r>
          </a:p>
        </p:txBody>
      </p:sp>
      <p:sp>
        <p:nvSpPr>
          <p:cNvPr id="9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1716DF5C-F526-CAE6-CB09-49BA53D9A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502920"/>
            <a:ext cx="6894576" cy="1705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Momentum &amp; trend signals recalculated monthly</a:t>
            </a:r>
          </a:p>
          <a:p>
            <a:r>
              <a:rPr lang="en-US" sz="2400" dirty="0"/>
              <a:t>ETFs failing SMA filter are excluded</a:t>
            </a:r>
          </a:p>
          <a:p>
            <a:r>
              <a:rPr lang="en-US" sz="2400" dirty="0"/>
              <a:t>Dynamic adaptation to market regimes</a:t>
            </a:r>
          </a:p>
        </p:txBody>
      </p:sp>
      <p:pic>
        <p:nvPicPr>
          <p:cNvPr id="24" name="Content Placeholder 23" descr="A diagram of a diagram&#10;&#10;AI-generated content may be incorrect.">
            <a:extLst>
              <a:ext uri="{FF2B5EF4-FFF2-40B4-BE49-F238E27FC236}">
                <a16:creationId xmlns:a16="http://schemas.microsoft.com/office/drawing/2014/main" id="{2DAFE801-48B5-761E-D909-20836D5B41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83488" y="2514600"/>
            <a:ext cx="10425023" cy="3726946"/>
          </a:xfrm>
          <a:prstGeom prst="rect">
            <a:avLst/>
          </a:prstGeom>
        </p:spPr>
      </p:pic>
      <p:pic>
        <p:nvPicPr>
          <p:cNvPr id="91" name="Audio 90">
            <a:extLst>
              <a:ext uri="{FF2B5EF4-FFF2-40B4-BE49-F238E27FC236}">
                <a16:creationId xmlns:a16="http://schemas.microsoft.com/office/drawing/2014/main" id="{8726642A-C0DE-41D2-0636-E373523E5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28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4"/>
    </mc:Choice>
    <mc:Fallback>
      <p:transition spd="slow" advTm="25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6F22B-F243-BEA2-BFE8-D709845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Performance Summary (2010–2024)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71D89C7-8C0C-3668-7244-FD8D08595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200462"/>
              </p:ext>
            </p:extLst>
          </p:nvPr>
        </p:nvGraphicFramePr>
        <p:xfrm>
          <a:off x="1231735" y="1926266"/>
          <a:ext cx="9728530" cy="4357524"/>
        </p:xfrm>
        <a:graphic>
          <a:graphicData uri="http://schemas.openxmlformats.org/drawingml/2006/table">
            <a:tbl>
              <a:tblPr/>
              <a:tblGrid>
                <a:gridCol w="6671209">
                  <a:extLst>
                    <a:ext uri="{9D8B030D-6E8A-4147-A177-3AD203B41FA5}">
                      <a16:colId xmlns:a16="http://schemas.microsoft.com/office/drawing/2014/main" val="333610997"/>
                    </a:ext>
                  </a:extLst>
                </a:gridCol>
                <a:gridCol w="3057321">
                  <a:extLst>
                    <a:ext uri="{9D8B030D-6E8A-4147-A177-3AD203B41FA5}">
                      <a16:colId xmlns:a16="http://schemas.microsoft.com/office/drawing/2014/main" val="11659804"/>
                    </a:ext>
                  </a:extLst>
                </a:gridCol>
              </a:tblGrid>
              <a:tr h="726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Metric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Value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81614"/>
                  </a:ext>
                </a:extLst>
              </a:tr>
              <a:tr h="726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Total Return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545.5%</a:t>
                      </a:r>
                      <a:endParaRPr lang="en-US" sz="3200"/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884869"/>
                  </a:ext>
                </a:extLst>
              </a:tr>
              <a:tr h="726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Annualized Return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15.0%</a:t>
                      </a:r>
                      <a:endParaRPr lang="en-US" sz="3200"/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7406"/>
                  </a:ext>
                </a:extLst>
              </a:tr>
              <a:tr h="726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Annualized Volatility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16.3%</a:t>
                      </a:r>
                      <a:endParaRPr lang="en-US" sz="3200"/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053764"/>
                  </a:ext>
                </a:extLst>
              </a:tr>
              <a:tr h="726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Sharpe Ratio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0.92</a:t>
                      </a:r>
                      <a:endParaRPr lang="en-US" sz="3200"/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93214"/>
                  </a:ext>
                </a:extLst>
              </a:tr>
              <a:tr h="726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Max Drawdown</a:t>
                      </a:r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-42.3%</a:t>
                      </a:r>
                      <a:endParaRPr lang="en-US" sz="3200"/>
                    </a:p>
                  </a:txBody>
                  <a:tcPr marL="165058" marR="165058" marT="82529" marB="8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73112"/>
                  </a:ext>
                </a:extLst>
              </a:tr>
            </a:tbl>
          </a:graphicData>
        </a:graphic>
      </p:graphicFrame>
      <p:pic>
        <p:nvPicPr>
          <p:cNvPr id="12" name="Audio 11">
            <a:extLst>
              <a:ext uri="{FF2B5EF4-FFF2-40B4-BE49-F238E27FC236}">
                <a16:creationId xmlns:a16="http://schemas.microsoft.com/office/drawing/2014/main" id="{6586D318-EE45-68A8-3C6A-9BDF0B012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8"/>
    </mc:Choice>
    <mc:Fallback>
      <p:transition spd="slow" advTm="49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DC28C-1DC4-2CF6-D90A-9B28F5AC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000"/>
              <a:t>Key Insights &amp; Observations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8F823-87C2-A336-83C0-FD07D4E88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9159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9" name="Audio 48">
            <a:extLst>
              <a:ext uri="{FF2B5EF4-FFF2-40B4-BE49-F238E27FC236}">
                <a16:creationId xmlns:a16="http://schemas.microsoft.com/office/drawing/2014/main" id="{E42CF06A-5C81-32A0-A28B-B1F03DAAB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49"/>
    </mc:Choice>
    <mc:Fallback>
      <p:transition spd="slow" advTm="34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72C11-FADD-F0FC-5B6B-54F962D0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Future Strategy Enhancements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1230DA5-EA21-3F0F-ED4A-2B9493389D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87804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6" name="Audio 45">
            <a:extLst>
              <a:ext uri="{FF2B5EF4-FFF2-40B4-BE49-F238E27FC236}">
                <a16:creationId xmlns:a16="http://schemas.microsoft.com/office/drawing/2014/main" id="{065BDBEA-90A8-D7F4-38C4-55587DAB6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84"/>
    </mc:Choice>
    <mc:Fallback>
      <p:transition spd="slow" advTm="30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|4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1144</Words>
  <Application>Microsoft Macintosh PowerPoint</Application>
  <PresentationFormat>Widescreen</PresentationFormat>
  <Paragraphs>115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Momentum-Based ETF Trading Strategy</vt:lpstr>
      <vt:lpstr>Project Overview</vt:lpstr>
      <vt:lpstr>Strategy Philosophy</vt:lpstr>
      <vt:lpstr>Asset Universe &amp; Correlation Insights</vt:lpstr>
      <vt:lpstr>Strategy Rules &amp; Logic</vt:lpstr>
      <vt:lpstr>Monthly Rebalancing Process</vt:lpstr>
      <vt:lpstr>Performance Summary (2010–2024)</vt:lpstr>
      <vt:lpstr>Key Insights &amp; Observations</vt:lpstr>
      <vt:lpstr>Future Strategy Enhancements</vt:lpstr>
      <vt:lpstr>Management Recommendation</vt:lpstr>
      <vt:lpstr>My Role &amp; Vision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Shruti Sandeep Kalaskar</dc:creator>
  <cp:lastModifiedBy>Shruti Sandeep Kalaskar</cp:lastModifiedBy>
  <cp:revision>2</cp:revision>
  <dcterms:created xsi:type="dcterms:W3CDTF">2025-11-24T03:33:20Z</dcterms:created>
  <dcterms:modified xsi:type="dcterms:W3CDTF">2025-11-24T04:35:12Z</dcterms:modified>
</cp:coreProperties>
</file>